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  <p:sldMasterId id="2147483708" r:id="rId4"/>
    <p:sldMasterId id="2147483720" r:id="rId5"/>
    <p:sldMasterId id="2147483732" r:id="rId6"/>
  </p:sldMasterIdLst>
  <p:notesMasterIdLst>
    <p:notesMasterId r:id="rId31"/>
  </p:notesMasterIdLst>
  <p:handoutMasterIdLst>
    <p:handoutMasterId r:id="rId32"/>
  </p:handoutMasterIdLst>
  <p:sldIdLst>
    <p:sldId id="475" r:id="rId7"/>
    <p:sldId id="481" r:id="rId8"/>
    <p:sldId id="482" r:id="rId9"/>
    <p:sldId id="483" r:id="rId10"/>
    <p:sldId id="484" r:id="rId11"/>
    <p:sldId id="485" r:id="rId12"/>
    <p:sldId id="486" r:id="rId13"/>
    <p:sldId id="517" r:id="rId14"/>
    <p:sldId id="518" r:id="rId15"/>
    <p:sldId id="519" r:id="rId16"/>
    <p:sldId id="516" r:id="rId17"/>
    <p:sldId id="487" r:id="rId18"/>
    <p:sldId id="488" r:id="rId19"/>
    <p:sldId id="490" r:id="rId20"/>
    <p:sldId id="514" r:id="rId21"/>
    <p:sldId id="498" r:id="rId22"/>
    <p:sldId id="499" r:id="rId23"/>
    <p:sldId id="502" r:id="rId24"/>
    <p:sldId id="504" r:id="rId25"/>
    <p:sldId id="505" r:id="rId26"/>
    <p:sldId id="508" r:id="rId27"/>
    <p:sldId id="510" r:id="rId28"/>
    <p:sldId id="511" r:id="rId29"/>
    <p:sldId id="480" r:id="rId30"/>
  </p:sldIdLst>
  <p:sldSz cx="9144000" cy="6858000" type="screen4x3"/>
  <p:notesSz cx="6881813" cy="9296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3379CD"/>
    <a:srgbClr val="FAFAF9"/>
    <a:srgbClr val="F7F4F5"/>
    <a:srgbClr val="BBD3E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21" autoAdjust="0"/>
    <p:restoredTop sz="92400" autoAdjust="0"/>
  </p:normalViewPr>
  <p:slideViewPr>
    <p:cSldViewPr>
      <p:cViewPr varScale="1">
        <p:scale>
          <a:sx n="90" d="100"/>
          <a:sy n="90" d="100"/>
        </p:scale>
        <p:origin x="92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82119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98104" y="1"/>
            <a:ext cx="2982119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D9CB5-BFD4-49C5-9742-A0BAFD2B6555}" type="datetimeFigureOut">
              <a:rPr lang="tr-TR" smtClean="0"/>
              <a:pPr/>
              <a:t>20.07.2018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3" y="8829968"/>
            <a:ext cx="2982119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98104" y="8829968"/>
            <a:ext cx="2982119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433AF-320A-4C87-8FF8-FC9116A0C1F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76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82119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98104" y="1"/>
            <a:ext cx="2982119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35CF-D5BA-4F62-A2FB-69E8B863DB73}" type="datetimeFigureOut">
              <a:rPr lang="tr-TR" smtClean="0"/>
              <a:pPr/>
              <a:t>20.07.2018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3" y="8829968"/>
            <a:ext cx="2982119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98104" y="8829968"/>
            <a:ext cx="2982119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B158D-2703-4F37-A0F8-85F325B445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44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tr-TR" sz="15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0052" name="3 Slayt Numarası Yer Tutucusu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872D4F9B-1AFF-4C50-A410-4DE0F3028A32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1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130053" name="Altbilgi Yer Tutucusu 4"/>
          <p:cNvSpPr>
            <a:spLocks noGrp="1"/>
          </p:cNvSpPr>
          <p:nvPr>
            <p:ph type="ftr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r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t>1/40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0AAD35DE-D66A-4EF2-B61D-DEDC895E1476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10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608" cy="14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tr-TR" altLang="tr-TR" sz="2000" smtClean="0">
              <a:latin typeface="Arial" charset="0"/>
              <a:ea typeface="SimSun" pitchFamily="2" charset="-122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0"/>
            <a:ext cx="1608" cy="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F4B8835D-514D-492C-A517-92C19D67F77E}" type="slidenum">
              <a:rPr lang="tr-TR" altLang="tr-TR">
                <a:solidFill>
                  <a:srgbClr val="000000"/>
                </a:solidFill>
                <a:ea typeface="SimSun" pitchFamily="2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10</a:t>
            </a:fld>
            <a:endParaRPr lang="tr-TR" altLang="tr-TR">
              <a:solidFill>
                <a:srgbClr val="000000"/>
              </a:solidFill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3159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67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Not Yer Tutucusu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54276" name="Slayt Numarası Yer Tutucus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906FE02C-0764-47CD-9141-8E126EF2AC05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13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tr-TR" sz="15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1076" name="3 Slayt Numarası Yer Tutucusu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40C7AD11-2D45-453D-A271-EDA0AA46A932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14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49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67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4BC78681-7D64-4E41-B384-6C0218ABA98C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3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608" cy="14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tr-TR" altLang="tr-TR" sz="2000" smtClean="0">
              <a:latin typeface="Arial" charset="0"/>
              <a:ea typeface="SimSun" pitchFamily="2" charset="-122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0"/>
            <a:ext cx="1608" cy="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B16E8F3D-A7BB-405C-A7FF-B6023B9A36C3}" type="slidenum">
              <a:rPr lang="tr-TR" altLang="tr-TR">
                <a:solidFill>
                  <a:srgbClr val="000000"/>
                </a:solidFill>
                <a:ea typeface="SimSun" pitchFamily="2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3</a:t>
            </a:fld>
            <a:endParaRPr lang="tr-TR" altLang="tr-TR">
              <a:solidFill>
                <a:srgbClr val="000000"/>
              </a:solidFill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3212D30F-A0DB-4184-92FD-D9F2A7E94A5A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4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608" cy="14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tr-TR" altLang="tr-TR" sz="2000" smtClean="0">
              <a:latin typeface="Arial" charset="0"/>
              <a:ea typeface="SimSun" pitchFamily="2" charset="-122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0"/>
            <a:ext cx="1608" cy="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834835CC-92CD-49A5-BC48-963EBDBCE521}" type="slidenum">
              <a:rPr lang="tr-TR" altLang="tr-TR">
                <a:solidFill>
                  <a:srgbClr val="000000"/>
                </a:solidFill>
                <a:ea typeface="SimSun" pitchFamily="2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4</a:t>
            </a:fld>
            <a:endParaRPr lang="tr-TR" altLang="tr-TR">
              <a:solidFill>
                <a:srgbClr val="000000"/>
              </a:solidFill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AD37DA8E-5E7A-4AC1-98FB-8794CCBEF192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5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608" cy="14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tr-TR" altLang="tr-TR" sz="2000" smtClean="0">
              <a:latin typeface="Arial" charset="0"/>
              <a:ea typeface="SimSun" pitchFamily="2" charset="-122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0" y="0"/>
            <a:ext cx="1608" cy="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F8421FD6-7494-4271-9BCA-3E56820D5472}" type="slidenum">
              <a:rPr lang="tr-TR" altLang="tr-TR">
                <a:solidFill>
                  <a:srgbClr val="000000"/>
                </a:solidFill>
                <a:ea typeface="SimSun" pitchFamily="2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5</a:t>
            </a:fld>
            <a:endParaRPr lang="tr-TR" altLang="tr-TR">
              <a:solidFill>
                <a:srgbClr val="000000"/>
              </a:solidFill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0AAD35DE-D66A-4EF2-B61D-DEDC895E1476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6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608" cy="14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tr-TR" altLang="tr-TR" sz="2000" smtClean="0">
              <a:latin typeface="Arial" charset="0"/>
              <a:ea typeface="SimSun" pitchFamily="2" charset="-122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0"/>
            <a:ext cx="1608" cy="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F4B8835D-514D-492C-A517-92C19D67F77E}" type="slidenum">
              <a:rPr lang="tr-TR" altLang="tr-TR">
                <a:solidFill>
                  <a:srgbClr val="000000"/>
                </a:solidFill>
                <a:ea typeface="SimSun" pitchFamily="2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6</a:t>
            </a:fld>
            <a:endParaRPr lang="tr-TR" altLang="tr-TR">
              <a:solidFill>
                <a:srgbClr val="000000"/>
              </a:solidFill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67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0AAD35DE-D66A-4EF2-B61D-DEDC895E1476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8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608" cy="14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tr-TR" altLang="tr-TR" sz="2000" smtClean="0">
              <a:latin typeface="Arial" charset="0"/>
              <a:ea typeface="SimSun" pitchFamily="2" charset="-122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0"/>
            <a:ext cx="1608" cy="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F4B8835D-514D-492C-A517-92C19D67F77E}" type="slidenum">
              <a:rPr lang="tr-TR" altLang="tr-TR">
                <a:solidFill>
                  <a:srgbClr val="000000"/>
                </a:solidFill>
                <a:ea typeface="SimSun" pitchFamily="2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8</a:t>
            </a:fld>
            <a:endParaRPr lang="tr-TR" altLang="tr-TR">
              <a:solidFill>
                <a:srgbClr val="000000"/>
              </a:solidFill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0AAD35DE-D66A-4EF2-B61D-DEDC895E1476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9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608" cy="14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tr-TR" altLang="tr-TR" sz="2000" smtClean="0">
              <a:latin typeface="Arial" charset="0"/>
              <a:ea typeface="SimSun" pitchFamily="2" charset="-122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0"/>
            <a:ext cx="1608" cy="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F4B8835D-514D-492C-A517-92C19D67F77E}" type="slidenum">
              <a:rPr lang="tr-TR" altLang="tr-TR">
                <a:solidFill>
                  <a:srgbClr val="000000"/>
                </a:solidFill>
                <a:ea typeface="SimSun" pitchFamily="2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9</a:t>
            </a:fld>
            <a:endParaRPr lang="tr-TR" altLang="tr-TR">
              <a:solidFill>
                <a:srgbClr val="000000"/>
              </a:solidFill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9977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F6D973-7D47-4371-B1E5-C8D5053437DC}" type="datetime1">
              <a:rPr lang="tr-TR" smtClean="0"/>
              <a:t>20.07.2018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6 Düz Bağlayıcı"/>
          <p:cNvCxnSpPr/>
          <p:nvPr userDrawn="1"/>
        </p:nvCxnSpPr>
        <p:spPr>
          <a:xfrm>
            <a:off x="0" y="404664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32AF33-BA0A-4B1B-86CE-CB070137F5A8}" type="datetime1">
              <a:rPr lang="tr-TR" smtClean="0"/>
              <a:t>20.07.2018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D921BD-33C8-4559-8C80-20B1BDC35B25}" type="datetime1">
              <a:rPr lang="tr-TR" smtClean="0"/>
              <a:t>20.07.2018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Düz Bağlayıcı"/>
          <p:cNvCxnSpPr/>
          <p:nvPr userDrawn="1"/>
        </p:nvCxnSpPr>
        <p:spPr>
          <a:xfrm>
            <a:off x="0" y="404813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FFEDD2E-847F-4C72-A5E9-136F2022058A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ADD9F06F-940A-4393-99FF-3025A95CEFC9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5084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10AF47D3-E899-4515-A01E-061884A52646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A07080DC-F9FE-4887-9EB7-AF0ABDDC4520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3211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1539FC60-277E-40BF-8B66-BE331104D82F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FC493494-1821-4109-A3B9-85C045B48F48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7482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8CBCD4E-0701-4223-8D37-475CCDF95A18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CEE849D6-C87E-47F8-BF17-06BC0B77C6D5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8364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93C95909-D444-4736-ACDC-CC6407B5257E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E4E2AC74-3BD5-4401-8068-318E1D8AE4FE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8347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827CF343-9EBB-4E2A-ACE0-627FAE2921D6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CA82D5A2-3548-4900-8CFF-0C4F28669811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995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E3397073-84D3-4EBC-8CA0-0451BBFFBF95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21BAFBC2-33F9-45E1-B9AD-A4F667A76957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362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837C30B7-376F-43A4-81BA-727869E65067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3DA848BE-BC99-458E-93CA-36E1F1ABDF64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089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8552E7-A651-4D34-9004-3808208ED920}" type="datetime1">
              <a:rPr lang="tr-TR" smtClean="0"/>
              <a:t>20.07.2018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46F505AE-FED3-4A4E-8819-28AD546EE244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0E8694E8-9070-495C-85DB-E9826221CC6C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3505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850ED653-B4CA-409D-9518-562379933474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6516BE56-0E0C-4233-AAF3-38799648CB41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7621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F674BA54-9B51-4F4D-950D-65CE6160C0FB}" type="datetime1">
              <a:rPr lang="tr-TR" smtClean="0">
                <a:ea typeface="SimSun" pitchFamily="2" charset="-122"/>
              </a:r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9EFB86F7-13A7-45D2-BF42-336A57E01967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674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29F15F-DF74-4A12-A633-159AD2F16405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  <p:cxnSp>
        <p:nvCxnSpPr>
          <p:cNvPr id="7" name="6 Düz Bağlayıcı"/>
          <p:cNvCxnSpPr/>
          <p:nvPr userDrawn="1"/>
        </p:nvCxnSpPr>
        <p:spPr>
          <a:xfrm>
            <a:off x="0" y="404664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09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7C0EEF-16AF-46BB-86DB-3151519479F8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0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E4B1BD-002B-4D39-A599-39FD7A231BA0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8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6254E2-A795-4ACA-9A95-063D7566E55A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3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28E5AB-75BA-4991-99B3-688833504618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0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2D897-4B57-4254-A9F7-DBB8FDDEA4B1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57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BFD56A-FB4D-4F6E-BEBF-B5350991C5D0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78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91860F-CD15-4020-A3C3-058C9CF84AF7}" type="datetime1">
              <a:rPr lang="tr-TR" smtClean="0"/>
              <a:t>20.07.2018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A60EA1-EE79-4F88-8BC9-7BED546EAEA3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8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8CB586-3E60-41BE-A34C-EF4B20DBE881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1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96CC26-0910-4AF2-A7E4-14CA8A00247E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9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7B684B-6804-44EB-8D31-B209B1A7AB90}" type="datetime1">
              <a:rPr lang="tr-TR" smtClean="0">
                <a:solidFill>
                  <a:prstClr val="black"/>
                </a:solidFill>
              </a:rPr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22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020EE-041D-4DED-847D-05983C4ECAED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8F7F-52B2-4770-98A9-A2D2AF747CE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09475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CC00B-AEE6-49A5-930B-5C1B3C121C1D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7F908-D505-49DA-8A1A-94414290B00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846059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A5575-3B6F-48B9-885D-2A1660AE28D0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E78EE-FDF7-47AE-A4EE-B69E0D5FD2B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337560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8313" y="1773238"/>
            <a:ext cx="4037012" cy="4811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57725" y="1773238"/>
            <a:ext cx="4038600" cy="4811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80E09-1131-4AFE-AED1-2843A2F79458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7808A-B941-44CA-8D2A-5EDD48823CF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745250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6BF38-DA4A-47DF-B1DC-5A8C18AF5B2A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18F55-9416-4959-9F6F-36D0A5025F1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69790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5F7C5-E0B9-431A-B440-B8A5091E1DBD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AD5C2-D55E-424F-AFF9-8DE464A55E5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222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BCC232-669A-449A-90FD-D8A3A8FDCEA8}" type="datetime1">
              <a:rPr lang="tr-TR" smtClean="0"/>
              <a:t>20.07.2018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0041C-1B4B-475B-910D-D6196816B57F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1C0F2-7BE8-4776-BA3D-F3238A4E84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721915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CB9EA-15C0-4337-B00E-79F33141879F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B0964-888A-44D8-90CD-6E61D6BE10E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458685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D0205-151D-46BF-B805-66965D6C04A8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5411F-657F-4E46-9B27-9EE78A18F67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6614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0026F-4CEC-4D01-9CC7-C4DF092B4F37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A361-CE2C-4318-9732-3BAC2D4E4D3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730168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40513" y="620713"/>
            <a:ext cx="2055812" cy="596423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68313" y="620713"/>
            <a:ext cx="6019800" cy="59642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BC9A8-9CD4-4860-BE7A-F0CC03EEFFA7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8156A-F86F-45E9-9425-FEB89F31064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992431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Düz Bağlayıcı"/>
          <p:cNvCxnSpPr/>
          <p:nvPr userDrawn="1"/>
        </p:nvCxnSpPr>
        <p:spPr>
          <a:xfrm>
            <a:off x="0" y="404813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869BBE48-70E3-4AFA-BDDA-10E2943ED950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97CB90A-326F-41B3-B7F1-FAB4FED484C5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71230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442B3B6A-4F00-4DF4-BF19-5AC7035D0883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F327C265-976C-4514-B030-535C191184B6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17252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A61FAE82-D820-4FAF-8DCD-49B61233FF83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F90FB441-8FB6-47E4-9685-3E5562B119A6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29110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71633E81-5701-4ACE-9492-41B50E46C910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6F1EA3A6-ED82-4C46-BD7E-17686B17293A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96482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6E9ACC0D-2535-4BC8-8B8D-0E0615DC940D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A755ACDF-68FA-438B-86CA-E70D1B9D8EC5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740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2DC016-F0CD-4071-91DB-A10FDF58A35C}" type="datetime1">
              <a:rPr lang="tr-TR" smtClean="0"/>
              <a:t>20.07.2018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26A9E69B-9B51-41CB-AEBC-F796A92CF6C0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1992C55D-61F6-4371-8EB7-E6CBD02E76FC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07131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04E1E97C-E8F6-488B-A516-E08E10765FFC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7577FEAB-0C36-4119-B28F-6C02A3E8A3D9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87912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8733727-5344-4902-A055-AADB5BD98512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7F9A797A-A4E0-4E89-8A46-6E8A5970D700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53246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A192A251-1B7D-4CFD-A9CF-E8F97BE6E63F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6F44A09B-050B-4E6E-825A-74E2B4E853CE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23513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A0774A4F-83D1-4C42-9446-1D891F40DA36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1C31E560-CEDC-4157-A846-20A5E094F718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25840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C1950C3-F369-47D3-9D00-5D79B5809459}" type="datetime1">
              <a:rPr lang="tr-TR" smtClean="0">
                <a:ea typeface="SimSun" pitchFamily="2" charset="-122"/>
              </a:rPr>
              <a:pPr>
                <a:defRPr/>
              </a:pPr>
              <a:t>20.07.2018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623B9B42-475A-45CE-BDC9-D280BF285440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41676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A5D210-8665-4A33-BA3E-935DBC35E249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  <p:cxnSp>
        <p:nvCxnSpPr>
          <p:cNvPr id="7" name="6 Düz Bağlayıcı"/>
          <p:cNvCxnSpPr/>
          <p:nvPr userDrawn="1"/>
        </p:nvCxnSpPr>
        <p:spPr>
          <a:xfrm>
            <a:off x="0" y="404664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94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CC3B10-F72C-4956-9C84-A0847C062F12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2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98EEF-7D52-4209-A09E-EBAD2BD82540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1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E5457-63D4-450B-8292-416591CEC131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B5005E-6555-4CE4-B45A-E6DBC352526D}" type="datetime1">
              <a:rPr lang="tr-TR" smtClean="0"/>
              <a:t>20.07.2018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E8A03-5F3B-48AF-BF50-4616B190AF35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8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C7E7B-0808-41EF-854B-5BC1CA3D6C90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3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F58F85-7566-403C-BD83-44ECD8C62A65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4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3B24AF-70B7-426C-AF6C-B1C112FA9F91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57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B2E10-44A1-4E90-88CC-87C97119E9BD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27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E32654-CF65-489D-9567-44510268432E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10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9C5A3-0AB7-4512-92AA-C9F5B0E3830E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04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5BAADB-AC8B-4CCD-99CF-665AC028912B}" type="datetime1">
              <a:rPr lang="tr-TR" smtClean="0"/>
              <a:t>20.07.2018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6DAE5A-9E04-4144-B5D8-50B0BBF4F226}" type="datetime1">
              <a:rPr lang="tr-TR" smtClean="0"/>
              <a:t>20.07.2018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E2F574-88A4-47A3-BDE7-BF60B3D58263}" type="datetime1">
              <a:rPr lang="tr-TR" smtClean="0"/>
              <a:t>20.07.2018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813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</a:pPr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664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6 Metin kutusu"/>
          <p:cNvSpPr txBox="1">
            <a:spLocks noChangeArrowheads="1"/>
          </p:cNvSpPr>
          <p:nvPr/>
        </p:nvSpPr>
        <p:spPr bwMode="auto">
          <a:xfrm>
            <a:off x="0" y="0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1600" b="1" noProof="0" dirty="0" smtClean="0">
                <a:solidFill>
                  <a:schemeClr val="tx2"/>
                </a:solidFill>
                <a:cs typeface="Arial" charset="0"/>
              </a:rPr>
              <a:t>Türkiye Odalar ve Borsalar Birliği</a:t>
            </a:r>
            <a:endParaRPr lang="en-US" sz="1600" b="1" noProof="0" dirty="0">
              <a:solidFill>
                <a:schemeClr val="tx2"/>
              </a:solidFill>
              <a:cs typeface="Arial" charset="0"/>
            </a:endParaRPr>
          </a:p>
        </p:txBody>
      </p:sp>
      <p:pic>
        <p:nvPicPr>
          <p:cNvPr id="9" name="İçerik Yer Tutucusu 5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6416" y="0"/>
            <a:ext cx="827584" cy="82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Ø"/>
        <a:defRPr lang="tr-TR" sz="2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68313" y="620713"/>
            <a:ext cx="8229600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68313" y="1773238"/>
            <a:ext cx="82296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813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6 Metin kutusu"/>
          <p:cNvSpPr txBox="1">
            <a:spLocks noChangeArrowheads="1"/>
          </p:cNvSpPr>
          <p:nvPr/>
        </p:nvSpPr>
        <p:spPr bwMode="auto">
          <a:xfrm>
            <a:off x="0" y="0"/>
            <a:ext cx="7451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1600" b="1" smtClean="0">
                <a:solidFill>
                  <a:srgbClr val="1F497D"/>
                </a:solidFill>
                <a:latin typeface="Calibri" pitchFamily="34" charset="0"/>
                <a:cs typeface="Arial" charset="0"/>
              </a:rPr>
              <a:t>Türkiye Odalar ve Borsalar Birliği</a:t>
            </a:r>
            <a:endParaRPr lang="en-US" altLang="tr-TR" sz="1600" b="1" smtClean="0">
              <a:solidFill>
                <a:srgbClr val="1F497D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2054" name="İçerik Yer Tutucusu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0"/>
            <a:ext cx="82708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43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BBB59"/>
        </a:buClr>
        <a:buFont typeface="Wingdings" pitchFamily="2" charset="2"/>
        <a:buChar char="Ø"/>
        <a:defRPr lang="tr-TR" sz="2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813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</a:pPr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664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6 Metin kutusu"/>
          <p:cNvSpPr txBox="1">
            <a:spLocks noChangeArrowheads="1"/>
          </p:cNvSpPr>
          <p:nvPr/>
        </p:nvSpPr>
        <p:spPr bwMode="auto">
          <a:xfrm>
            <a:off x="0" y="0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1600" b="1" dirty="0" smtClean="0">
                <a:solidFill>
                  <a:srgbClr val="1F497D"/>
                </a:solidFill>
                <a:cs typeface="Arial" charset="0"/>
              </a:rPr>
              <a:t>Türkiye Odalar ve Borsalar Birliği</a:t>
            </a:r>
            <a:endParaRPr lang="en-US" sz="1600" b="1" dirty="0">
              <a:solidFill>
                <a:srgbClr val="1F497D"/>
              </a:solidFill>
              <a:cs typeface="Arial" charset="0"/>
            </a:endParaRPr>
          </a:p>
        </p:txBody>
      </p:sp>
      <p:pic>
        <p:nvPicPr>
          <p:cNvPr id="9" name="İçerik Yer Tutucusu 5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6416" y="0"/>
            <a:ext cx="827584" cy="82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511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Ø"/>
        <a:defRPr lang="tr-TR" sz="2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"/>
          <p:cNvSpPr>
            <a:spLocks noChangeShapeType="1"/>
          </p:cNvSpPr>
          <p:nvPr/>
        </p:nvSpPr>
        <p:spPr bwMode="auto">
          <a:xfrm>
            <a:off x="0" y="404813"/>
            <a:ext cx="8643938" cy="1587"/>
          </a:xfrm>
          <a:prstGeom prst="line">
            <a:avLst/>
          </a:prstGeom>
          <a:noFill/>
          <a:ln w="50760">
            <a:solidFill>
              <a:srgbClr val="1F497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tr-TR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74517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tr-TR" altLang="tr-TR" sz="1600" b="1" smtClean="0">
                <a:solidFill>
                  <a:srgbClr val="1F497D"/>
                </a:solidFill>
                <a:latin typeface="Calibri" pitchFamily="34" charset="0"/>
              </a:rPr>
              <a:t>Türkiye Odalar ve Borsalar Birliği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0"/>
            <a:ext cx="827087" cy="82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620713"/>
            <a:ext cx="8228012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the title text formatAsıl başlık stili için tıklatın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73238"/>
            <a:ext cx="8228012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the outline text format</a:t>
            </a:r>
          </a:p>
          <a:p>
            <a:pPr lvl="1"/>
            <a:r>
              <a:rPr lang="en-GB" altLang="tr-TR" smtClean="0"/>
              <a:t>Second Outline Level</a:t>
            </a:r>
          </a:p>
          <a:p>
            <a:pPr lvl="2"/>
            <a:r>
              <a:rPr lang="en-GB" altLang="tr-TR" smtClean="0"/>
              <a:t>Third Outline Level</a:t>
            </a:r>
          </a:p>
          <a:p>
            <a:pPr lvl="3"/>
            <a:r>
              <a:rPr lang="en-GB" altLang="tr-TR" smtClean="0"/>
              <a:t>Fourth Outline Level</a:t>
            </a:r>
          </a:p>
          <a:p>
            <a:pPr lvl="4"/>
            <a:r>
              <a:rPr lang="en-GB" altLang="tr-TR" smtClean="0"/>
              <a:t>Fifth Outline Level</a:t>
            </a:r>
          </a:p>
          <a:p>
            <a:pPr lvl="4"/>
            <a:r>
              <a:rPr lang="en-GB" altLang="tr-TR" smtClean="0"/>
              <a:t>Sixth Outline Level</a:t>
            </a:r>
          </a:p>
          <a:p>
            <a:pPr lvl="4"/>
            <a:r>
              <a:rPr lang="en-GB" altLang="tr-TR" smtClean="0"/>
              <a:t>Seventh Outline Level</a:t>
            </a:r>
          </a:p>
          <a:p>
            <a:pPr lvl="4"/>
            <a:r>
              <a:rPr lang="en-GB" altLang="tr-TR" smtClean="0"/>
              <a:t>Eighth Outline Level</a:t>
            </a:r>
          </a:p>
          <a:p>
            <a:pPr lvl="0"/>
            <a:r>
              <a:rPr lang="en-GB" altLang="tr-TR" smtClean="0"/>
              <a:t>Ninth Outline LevelAsıl metin stillerini düzenlemek için tıklatın</a:t>
            </a:r>
          </a:p>
          <a:p>
            <a:pPr lvl="1"/>
            <a:r>
              <a:rPr lang="en-GB" altLang="tr-TR" smtClean="0"/>
              <a:t>İkinci düzey</a:t>
            </a:r>
          </a:p>
          <a:p>
            <a:pPr lvl="2"/>
            <a:r>
              <a:rPr lang="en-GB" altLang="tr-TR" smtClean="0"/>
              <a:t>Üçüncü düzey</a:t>
            </a:r>
          </a:p>
          <a:p>
            <a:pPr lvl="3"/>
            <a:r>
              <a:rPr lang="en-GB" altLang="tr-TR" smtClean="0"/>
              <a:t>Dördüncü düzey</a:t>
            </a:r>
          </a:p>
          <a:p>
            <a:pPr lvl="4"/>
            <a:r>
              <a:rPr lang="en-GB" altLang="tr-TR" smtClean="0"/>
              <a:t>Beşinci düzey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 smtClean="0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0972A133-3B2C-4528-887D-234B90AF77D9}" type="datetime1">
              <a:rPr lang="tr-TR" altLang="tr-TR" smtClean="0"/>
              <a:t>20.07.2018</a:t>
            </a:fld>
            <a:endParaRPr lang="tr-TR" altLang="tr-TR"/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tr-TR" altLang="tr-TR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46CBE4B8-AE65-4812-B4D6-0276DFC15803}" type="slidenum">
              <a:rPr lang="tr-TR" altLang="tr-TR"/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241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SimSun" pitchFamily="2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SimSun" pitchFamily="2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SimSun" pitchFamily="2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SimSun" pitchFamily="2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SimSun" pitchFamily="2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SimSun" pitchFamily="2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SimSun" pitchFamily="2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SimSun" pitchFamily="2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68313" y="620713"/>
            <a:ext cx="8229600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3075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68313" y="1773238"/>
            <a:ext cx="82296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813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6 Metin kutusu"/>
          <p:cNvSpPr txBox="1">
            <a:spLocks noChangeArrowheads="1"/>
          </p:cNvSpPr>
          <p:nvPr/>
        </p:nvSpPr>
        <p:spPr bwMode="auto">
          <a:xfrm>
            <a:off x="0" y="0"/>
            <a:ext cx="7451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1600" b="1" smtClean="0">
                <a:solidFill>
                  <a:srgbClr val="1F497D"/>
                </a:solidFill>
                <a:latin typeface="Calibri" pitchFamily="34" charset="0"/>
                <a:cs typeface="Arial" charset="0"/>
              </a:rPr>
              <a:t>Türkiye Odalar ve Borsalar Birliği</a:t>
            </a:r>
            <a:endParaRPr lang="en-US" altLang="tr-TR" sz="1600" b="1" smtClean="0">
              <a:solidFill>
                <a:srgbClr val="1F497D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078" name="İçerik Yer Tutucusu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0"/>
            <a:ext cx="82708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36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BBB59"/>
        </a:buClr>
        <a:buFont typeface="Wingdings" pitchFamily="2" charset="2"/>
        <a:buChar char="Ø"/>
        <a:defRPr lang="tr-TR" sz="2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813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</a:pPr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664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6 Metin kutusu"/>
          <p:cNvSpPr txBox="1">
            <a:spLocks noChangeArrowheads="1"/>
          </p:cNvSpPr>
          <p:nvPr/>
        </p:nvSpPr>
        <p:spPr bwMode="auto">
          <a:xfrm>
            <a:off x="0" y="0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1600" b="1" dirty="0" smtClean="0">
                <a:solidFill>
                  <a:srgbClr val="1F497D"/>
                </a:solidFill>
                <a:cs typeface="Arial" charset="0"/>
              </a:rPr>
              <a:t>Türkiye Odalar ve Borsalar Birliği</a:t>
            </a:r>
            <a:endParaRPr lang="en-US" sz="1600" b="1" dirty="0">
              <a:solidFill>
                <a:srgbClr val="1F497D"/>
              </a:solidFill>
              <a:cs typeface="Arial" charset="0"/>
            </a:endParaRPr>
          </a:p>
        </p:txBody>
      </p:sp>
      <p:pic>
        <p:nvPicPr>
          <p:cNvPr id="9" name="İçerik Yer Tutucusu 5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6416" y="0"/>
            <a:ext cx="827584" cy="82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362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Ø"/>
        <a:defRPr lang="tr-TR" sz="2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66738" y="1557338"/>
            <a:ext cx="8010525" cy="41036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Reel Sektör Araştırma Geliştirme ve Uygulama Daire</a:t>
            </a:r>
            <a:br>
              <a:rPr lang="tr-TR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Başkanlığı</a:t>
            </a:r>
            <a:r>
              <a:rPr lang="tr-TR" sz="3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Sanayi Müdürlüğü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 OLMAYAN ÜRÜNLER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52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prstClr val="white"/>
              </a:solidFill>
            </a:endParaRPr>
          </a:p>
        </p:txBody>
      </p:sp>
      <p:pic>
        <p:nvPicPr>
          <p:cNvPr id="51204" name="4 Resim" descr="tobb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56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446112" y="1197968"/>
            <a:ext cx="8029575" cy="1351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r>
              <a:rPr lang="tr-TR" sz="3200" dirty="0" smtClean="0"/>
              <a:t> </a:t>
            </a:r>
            <a:r>
              <a:rPr lang="tr-TR" sz="2800" dirty="0" smtClean="0"/>
              <a:t>Suni kurutması bulunan firmalarda;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sz="2800" dirty="0" smtClean="0"/>
              <a:t>1 kg pişmiş tuğla için: 400 – 550 </a:t>
            </a:r>
            <a:r>
              <a:rPr lang="tr-TR" sz="2800" dirty="0" err="1" smtClean="0"/>
              <a:t>kCal</a:t>
            </a:r>
            <a:r>
              <a:rPr lang="tr-TR" sz="2800" dirty="0" smtClean="0"/>
              <a:t>/Kg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sz="2800" dirty="0" smtClean="0"/>
              <a:t>1 </a:t>
            </a:r>
            <a:r>
              <a:rPr lang="tr-TR" sz="2800" dirty="0"/>
              <a:t>kg pişmiş kiremit için: </a:t>
            </a:r>
            <a:r>
              <a:rPr lang="tr-TR" sz="2800" dirty="0" smtClean="0"/>
              <a:t>450 </a:t>
            </a:r>
            <a:r>
              <a:rPr lang="tr-TR" sz="2800" dirty="0"/>
              <a:t>– </a:t>
            </a:r>
            <a:r>
              <a:rPr lang="tr-TR" sz="2800" dirty="0" smtClean="0"/>
              <a:t>600 </a:t>
            </a:r>
            <a:r>
              <a:rPr lang="tr-TR" sz="2800" dirty="0" err="1" smtClean="0"/>
              <a:t>kCal</a:t>
            </a:r>
            <a:r>
              <a:rPr lang="tr-TR" sz="2800" dirty="0" smtClean="0"/>
              <a:t>/Kg</a:t>
            </a:r>
            <a:endParaRPr lang="tr-TR" altLang="tr-TR" sz="2600" dirty="0" smtClean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467816" y="3573463"/>
            <a:ext cx="7848600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marL="2057400" indent="-228600"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marL="2057400"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marL="2057400"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marL="457200" indent="-457200"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endParaRPr lang="tr-TR" altLang="tr-TR" b="1" dirty="0">
              <a:solidFill>
                <a:srgbClr val="3333CC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67816" y="548680"/>
            <a:ext cx="78486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marL="2057400" indent="-228600"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marL="2057400"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marL="2057400"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b="1" dirty="0" smtClean="0">
                <a:solidFill>
                  <a:srgbClr val="3333CC"/>
                </a:solidFill>
              </a:rPr>
              <a:t>Kiremit </a:t>
            </a:r>
            <a:r>
              <a:rPr lang="tr-TR" altLang="tr-TR" b="1" dirty="0">
                <a:solidFill>
                  <a:srgbClr val="3333CC"/>
                </a:solidFill>
              </a:rPr>
              <a:t>ve </a:t>
            </a:r>
            <a:r>
              <a:rPr lang="tr-TR" altLang="tr-TR" b="1" dirty="0" smtClean="0">
                <a:solidFill>
                  <a:srgbClr val="3333CC"/>
                </a:solidFill>
              </a:rPr>
              <a:t>Tuğla - III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46397"/>
              </p:ext>
            </p:extLst>
          </p:nvPr>
        </p:nvGraphicFramePr>
        <p:xfrm>
          <a:off x="755575" y="2708920"/>
          <a:ext cx="7720111" cy="100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470">
                  <a:extLst>
                    <a:ext uri="{9D8B030D-6E8A-4147-A177-3AD203B41FA5}">
                      <a16:colId xmlns:a16="http://schemas.microsoft.com/office/drawing/2014/main" val="573575561"/>
                    </a:ext>
                  </a:extLst>
                </a:gridCol>
                <a:gridCol w="4852641">
                  <a:extLst>
                    <a:ext uri="{9D8B030D-6E8A-4147-A177-3AD203B41FA5}">
                      <a16:colId xmlns:a16="http://schemas.microsoft.com/office/drawing/2014/main" val="1299361328"/>
                    </a:ext>
                  </a:extLst>
                </a:gridCol>
              </a:tblGrid>
              <a:tr h="504056">
                <a:tc rowSpan="2">
                  <a:txBody>
                    <a:bodyPr/>
                    <a:lstStyle/>
                    <a:p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Yakıt İhtiyacı</a:t>
                      </a:r>
                      <a:r>
                        <a:rPr lang="tr-TR" altLang="tr-TR" sz="2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(Kg/Yıl)=</a:t>
                      </a:r>
                      <a:endParaRPr lang="tr-TR" sz="2400" dirty="0"/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K (Adet/Yıl) x </a:t>
                      </a:r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… Kg/adet </a:t>
                      </a:r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x </a:t>
                      </a:r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… </a:t>
                      </a:r>
                      <a:r>
                        <a:rPr lang="tr-TR" altLang="tr-TR" sz="2400" b="1" dirty="0" err="1" smtClean="0">
                          <a:solidFill>
                            <a:schemeClr val="bg1"/>
                          </a:solidFill>
                        </a:rPr>
                        <a:t>Kcal</a:t>
                      </a:r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/Kg</a:t>
                      </a:r>
                      <a:endParaRPr lang="tr-TR" sz="2400" dirty="0"/>
                    </a:p>
                  </a:txBody>
                  <a:tcPr marL="36000" marR="36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240632"/>
                  </a:ext>
                </a:extLst>
              </a:tr>
              <a:tr h="498344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</a:pPr>
                      <a:r>
                        <a:rPr lang="tr-TR" altLang="tr-TR" sz="2400" b="1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Yakıtın</a:t>
                      </a:r>
                      <a:r>
                        <a:rPr lang="tr-TR" altLang="tr-TR" sz="2400" b="1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tr-TR" altLang="tr-TR" sz="2400" b="1" dirty="0" err="1" smtClean="0">
                          <a:solidFill>
                            <a:schemeClr val="bg1"/>
                          </a:solidFill>
                        </a:rPr>
                        <a:t>Kalorifik</a:t>
                      </a:r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 gücü (</a:t>
                      </a:r>
                      <a:r>
                        <a:rPr lang="tr-TR" altLang="tr-TR" sz="2400" b="1" dirty="0" err="1" smtClean="0">
                          <a:solidFill>
                            <a:schemeClr val="bg1"/>
                          </a:solidFill>
                        </a:rPr>
                        <a:t>Kcal</a:t>
                      </a:r>
                      <a:r>
                        <a:rPr lang="tr-TR" altLang="tr-TR" sz="2400" b="1" dirty="0" smtClean="0">
                          <a:solidFill>
                            <a:schemeClr val="bg1"/>
                          </a:solidFill>
                        </a:rPr>
                        <a:t>/Kg)</a:t>
                      </a:r>
                    </a:p>
                  </a:txBody>
                  <a:tcPr marL="36000" marR="36000" marT="36000" marB="36000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4419"/>
                  </a:ext>
                </a:extLst>
              </a:tr>
            </a:tbl>
          </a:graphicData>
        </a:graphic>
      </p:graphicFrame>
      <p:cxnSp>
        <p:nvCxnSpPr>
          <p:cNvPr id="4" name="Düz Bağlayıcı 3"/>
          <p:cNvCxnSpPr>
            <a:endCxn id="2" idx="3"/>
          </p:cNvCxnSpPr>
          <p:nvPr/>
        </p:nvCxnSpPr>
        <p:spPr bwMode="auto">
          <a:xfrm flipV="1">
            <a:off x="3635896" y="3210120"/>
            <a:ext cx="4839790" cy="2856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49333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2376264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Çimento, Klinker ve Kireç </a:t>
            </a:r>
            <a:b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Kriterleri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12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Alt Başlık"/>
          <p:cNvSpPr txBox="1">
            <a:spLocks/>
          </p:cNvSpPr>
          <p:nvPr/>
        </p:nvSpPr>
        <p:spPr>
          <a:xfrm>
            <a:off x="1115616" y="4869160"/>
            <a:ext cx="655272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lang="tr-T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A. Müjdat BAYRAMOĞLU</a:t>
            </a:r>
          </a:p>
          <a:p>
            <a:r>
              <a:rPr lang="tr-TR" sz="3600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Metalurji</a:t>
            </a:r>
            <a:r>
              <a:rPr lang="tr-TR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Mühendisi</a:t>
            </a:r>
            <a:endParaRPr lang="en-US" sz="3600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22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49275"/>
            <a:ext cx="7770813" cy="431800"/>
          </a:xfrm>
        </p:spPr>
        <p:txBody>
          <a:bodyPr/>
          <a:lstStyle/>
          <a:p>
            <a:pPr eaLnBrk="1" hangingPunct="1"/>
            <a:r>
              <a:rPr lang="tr-TR" altLang="tr-TR" sz="3200" b="1" smtClean="0">
                <a:solidFill>
                  <a:schemeClr val="accent2"/>
                </a:solidFill>
              </a:rPr>
              <a:t>1- Çimento, Klinker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228012" cy="5041900"/>
          </a:xfrm>
        </p:spPr>
        <p:txBody>
          <a:bodyPr/>
          <a:lstStyle/>
          <a:p>
            <a:pPr algn="just" eaLnBrk="1" hangingPunct="1">
              <a:lnSpc>
                <a:spcPct val="82000"/>
              </a:lnSpc>
              <a:buFont typeface="Times New Roman" pitchFamily="18" charset="0"/>
              <a:buBlip>
                <a:blip r:embed="rId2"/>
              </a:buBlip>
              <a:defRPr/>
            </a:pPr>
            <a:r>
              <a:rPr lang="tr-TR" altLang="tr-TR" sz="2600" dirty="0" smtClean="0"/>
              <a:t>Geçmiş üretimler ve </a:t>
            </a:r>
            <a:r>
              <a:rPr lang="tr-TR" altLang="tr-TR" sz="2600" dirty="0" err="1" smtClean="0"/>
              <a:t>kronometraj</a:t>
            </a:r>
            <a:r>
              <a:rPr lang="tr-TR" altLang="tr-TR" sz="2600" dirty="0" smtClean="0"/>
              <a:t> ile fırının günlük (24 saat) kapasitesi tayin edilir.</a:t>
            </a:r>
          </a:p>
          <a:p>
            <a:pPr marL="0" indent="0" eaLnBrk="1" hangingPunct="1">
              <a:lnSpc>
                <a:spcPct val="82000"/>
              </a:lnSpc>
              <a:defRPr/>
            </a:pPr>
            <a:endParaRPr lang="tr-TR" altLang="tr-TR" sz="2600" dirty="0" smtClean="0"/>
          </a:p>
          <a:p>
            <a:pPr marL="0" indent="0" eaLnBrk="1" hangingPunct="1">
              <a:lnSpc>
                <a:spcPct val="82000"/>
              </a:lnSpc>
              <a:defRPr/>
            </a:pPr>
            <a:r>
              <a:rPr lang="tr-TR" altLang="tr-TR" sz="2600" b="1" dirty="0" smtClean="0">
                <a:solidFill>
                  <a:schemeClr val="accent6"/>
                </a:solidFill>
              </a:rPr>
              <a:t>Klinker Üretiminde İhtiyaç Maddeleri: </a:t>
            </a:r>
            <a:endParaRPr lang="tr-TR" altLang="tr-TR" sz="26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2000"/>
              </a:lnSpc>
              <a:buFont typeface="Times New Roman" pitchFamily="18" charset="0"/>
              <a:buBlip>
                <a:blip r:embed="rId2"/>
              </a:buBlip>
              <a:defRPr/>
            </a:pPr>
            <a:r>
              <a:rPr lang="tr-TR" altLang="tr-TR" sz="2600" b="1" dirty="0" smtClean="0">
                <a:solidFill>
                  <a:srgbClr val="FF0000"/>
                </a:solidFill>
              </a:rPr>
              <a:t>Kil-Kalker = Klinker x 1,6</a:t>
            </a:r>
          </a:p>
          <a:p>
            <a:pPr algn="just" eaLnBrk="1" hangingPunct="1">
              <a:lnSpc>
                <a:spcPct val="82000"/>
              </a:lnSpc>
              <a:buFont typeface="Times New Roman" pitchFamily="18" charset="0"/>
              <a:buBlip>
                <a:blip r:embed="rId2"/>
              </a:buBlip>
              <a:defRPr/>
            </a:pPr>
            <a:r>
              <a:rPr lang="tr-TR" altLang="tr-TR" sz="2600" dirty="0" smtClean="0"/>
              <a:t>Patlayıcı, Alçı, Demir Oksit, Ateş Tuğlası, </a:t>
            </a:r>
            <a:r>
              <a:rPr lang="tr-TR" altLang="tr-TR" sz="2600" dirty="0" err="1"/>
              <a:t>Bilya</a:t>
            </a:r>
            <a:r>
              <a:rPr lang="tr-TR" altLang="tr-TR" sz="2600" dirty="0"/>
              <a:t>, </a:t>
            </a:r>
            <a:r>
              <a:rPr lang="tr-TR" altLang="tr-TR" sz="2600" dirty="0" err="1" smtClean="0"/>
              <a:t>silpeps</a:t>
            </a:r>
            <a:r>
              <a:rPr lang="tr-TR" altLang="tr-TR" sz="2600" dirty="0" smtClean="0"/>
              <a:t>, </a:t>
            </a:r>
            <a:r>
              <a:rPr lang="tr-TR" altLang="tr-TR" sz="2600" dirty="0"/>
              <a:t>Kaplama </a:t>
            </a:r>
            <a:r>
              <a:rPr lang="tr-TR" altLang="tr-TR" sz="2600" dirty="0" smtClean="0"/>
              <a:t>plakası, </a:t>
            </a:r>
            <a:r>
              <a:rPr lang="tr-TR" altLang="tr-TR" sz="2600" dirty="0"/>
              <a:t>Kağıt </a:t>
            </a:r>
            <a:r>
              <a:rPr lang="tr-TR" altLang="tr-TR" sz="2600" dirty="0" smtClean="0"/>
              <a:t>Torba ve </a:t>
            </a:r>
            <a:r>
              <a:rPr lang="tr-TR" altLang="tr-TR" sz="2600" dirty="0" err="1" smtClean="0"/>
              <a:t>Fuel-Oil</a:t>
            </a:r>
            <a:endParaRPr lang="tr-TR" altLang="tr-TR" sz="2600" dirty="0" smtClean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</p:spTree>
    <p:extLst>
      <p:ext uri="{BB962C8B-B14F-4D97-AF65-F5344CB8AC3E}">
        <p14:creationId xmlns:p14="http://schemas.microsoft.com/office/powerpoint/2010/main" val="213983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052513"/>
            <a:ext cx="8228012" cy="4752975"/>
          </a:xfrm>
        </p:spPr>
        <p:txBody>
          <a:bodyPr/>
          <a:lstStyle/>
          <a:p>
            <a:pPr marL="457200" indent="-457200" algn="just" eaLnBrk="1" hangingPunct="1">
              <a:lnSpc>
                <a:spcPct val="100000"/>
              </a:lnSpc>
              <a:spcAft>
                <a:spcPts val="0"/>
              </a:spcAft>
              <a:buFont typeface="Times New Roman" pitchFamily="18" charset="0"/>
              <a:buBlip>
                <a:blip r:embed="rId3"/>
              </a:buBlip>
              <a:defRPr/>
            </a:pPr>
            <a:r>
              <a:rPr lang="tr-TR" altLang="tr-TR" sz="2600" dirty="0" smtClean="0"/>
              <a:t>24 saat , 250 gün üzerinden sönmemiş kireç miktarı bulunur.</a:t>
            </a:r>
          </a:p>
          <a:p>
            <a:pPr marL="0"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tr-TR" altLang="tr-TR" sz="2600" b="1" dirty="0" smtClean="0">
                <a:solidFill>
                  <a:schemeClr val="accent6"/>
                </a:solidFill>
              </a:rPr>
              <a:t>İhtiyaçlar:</a:t>
            </a:r>
          </a:p>
          <a:p>
            <a:pPr marL="857250" lvl="1" indent="-457200" eaLnBrk="1" hangingPunct="1">
              <a:lnSpc>
                <a:spcPct val="100000"/>
              </a:lnSpc>
              <a:spcAft>
                <a:spcPts val="0"/>
              </a:spcAft>
              <a:buFont typeface="Times New Roman" pitchFamily="18" charset="0"/>
              <a:buBlip>
                <a:blip r:embed="rId3"/>
              </a:buBlip>
              <a:defRPr/>
            </a:pPr>
            <a:r>
              <a:rPr lang="tr-TR" altLang="tr-TR" sz="2600" dirty="0" smtClean="0"/>
              <a:t>kireç taşı (ton) = sönmemiş kireç (ton) x 2,2</a:t>
            </a:r>
          </a:p>
          <a:p>
            <a:pPr marL="857250" lvl="1" indent="-457200" eaLnBrk="1" hangingPunct="1">
              <a:lnSpc>
                <a:spcPct val="100000"/>
              </a:lnSpc>
              <a:spcAft>
                <a:spcPts val="0"/>
              </a:spcAft>
              <a:buFont typeface="Times New Roman" pitchFamily="18" charset="0"/>
              <a:buBlip>
                <a:blip r:embed="rId3"/>
              </a:buBlip>
              <a:defRPr/>
            </a:pPr>
            <a:r>
              <a:rPr lang="tr-TR" altLang="tr-TR" sz="2600" dirty="0" smtClean="0"/>
              <a:t>linyit kömürü (ton) = sönmemiş kireç (ton) x 0,4</a:t>
            </a:r>
          </a:p>
          <a:p>
            <a:pPr marL="400050" lvl="1"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tr-TR" altLang="tr-TR" sz="2600" dirty="0" smtClean="0"/>
              <a:t> veya </a:t>
            </a:r>
          </a:p>
          <a:p>
            <a:pPr marL="857250" lvl="1" indent="-457200" eaLnBrk="1" hangingPunct="1">
              <a:lnSpc>
                <a:spcPct val="100000"/>
              </a:lnSpc>
              <a:spcAft>
                <a:spcPts val="0"/>
              </a:spcAft>
              <a:buFont typeface="Times New Roman" pitchFamily="18" charset="0"/>
              <a:buBlip>
                <a:blip r:embed="rId3"/>
              </a:buBlip>
              <a:defRPr/>
            </a:pPr>
            <a:r>
              <a:rPr lang="tr-TR" altLang="tr-TR" sz="2600" dirty="0"/>
              <a:t>kok </a:t>
            </a:r>
            <a:r>
              <a:rPr lang="tr-TR" altLang="tr-TR" sz="2600" dirty="0" smtClean="0"/>
              <a:t>tozu </a:t>
            </a:r>
            <a:r>
              <a:rPr lang="tr-TR" altLang="tr-TR" sz="2600" dirty="0"/>
              <a:t>(ton)</a:t>
            </a:r>
            <a:r>
              <a:rPr lang="tr-TR" altLang="tr-TR" sz="2600" dirty="0" smtClean="0"/>
              <a:t> = </a:t>
            </a:r>
            <a:r>
              <a:rPr lang="fr-FR" altLang="tr-TR" sz="2600" dirty="0" err="1"/>
              <a:t>sönmemiş</a:t>
            </a:r>
            <a:r>
              <a:rPr lang="fr-FR" altLang="tr-TR" sz="2600" dirty="0"/>
              <a:t> </a:t>
            </a:r>
            <a:r>
              <a:rPr lang="fr-FR" altLang="tr-TR" sz="2600" dirty="0" err="1"/>
              <a:t>kireç</a:t>
            </a:r>
            <a:r>
              <a:rPr lang="fr-FR" altLang="tr-TR" sz="2600" dirty="0"/>
              <a:t> (ton) x </a:t>
            </a:r>
            <a:r>
              <a:rPr lang="tr-TR" altLang="tr-TR" sz="2600" dirty="0" smtClean="0"/>
              <a:t>0,4/3 </a:t>
            </a:r>
          </a:p>
          <a:p>
            <a:pPr marL="400050" lvl="1"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tr-TR" altLang="tr-TR" sz="2600" dirty="0" smtClean="0"/>
              <a:t>Uygulamada;</a:t>
            </a:r>
          </a:p>
          <a:p>
            <a:pPr marL="857250" lvl="1" indent="-457200" eaLnBrk="1" hangingPunct="1">
              <a:lnSpc>
                <a:spcPct val="100000"/>
              </a:lnSpc>
              <a:spcAft>
                <a:spcPts val="0"/>
              </a:spcAft>
              <a:buFont typeface="Times New Roman" pitchFamily="18" charset="0"/>
              <a:buBlip>
                <a:blip r:embed="rId3"/>
              </a:buBlip>
              <a:defRPr/>
            </a:pPr>
            <a:r>
              <a:rPr lang="tr-TR" altLang="tr-TR" sz="2600" dirty="0" err="1" smtClean="0"/>
              <a:t>Eberhart</a:t>
            </a:r>
            <a:r>
              <a:rPr lang="tr-TR" altLang="tr-TR" sz="2600" dirty="0" smtClean="0"/>
              <a:t> fırınlarda : 300 gün</a:t>
            </a:r>
          </a:p>
          <a:p>
            <a:pPr marL="857250" lvl="1" indent="-457200" eaLnBrk="1" hangingPunct="1">
              <a:lnSpc>
                <a:spcPct val="100000"/>
              </a:lnSpc>
              <a:spcAft>
                <a:spcPts val="0"/>
              </a:spcAft>
              <a:buFont typeface="Times New Roman" pitchFamily="18" charset="0"/>
              <a:buBlip>
                <a:blip r:embed="rId3"/>
              </a:buBlip>
              <a:defRPr/>
            </a:pPr>
            <a:r>
              <a:rPr lang="tr-TR" altLang="tr-TR" sz="2600" dirty="0" smtClean="0"/>
              <a:t>Dikey (</a:t>
            </a:r>
            <a:r>
              <a:rPr lang="tr-TR" altLang="tr-TR" sz="2600" dirty="0" err="1" smtClean="0"/>
              <a:t>Maerz</a:t>
            </a:r>
            <a:r>
              <a:rPr lang="tr-TR" altLang="tr-TR" sz="2600" dirty="0" smtClean="0"/>
              <a:t> vb.) fırınlarda : 330 gün</a:t>
            </a:r>
          </a:p>
          <a:p>
            <a:pPr marL="857250" lvl="1" indent="-457200" eaLnBrk="1" hangingPunct="1">
              <a:lnSpc>
                <a:spcPct val="100000"/>
              </a:lnSpc>
              <a:spcAft>
                <a:spcPts val="0"/>
              </a:spcAft>
              <a:buFont typeface="Times New Roman" pitchFamily="18" charset="0"/>
              <a:buBlip>
                <a:blip r:embed="rId3"/>
              </a:buBlip>
              <a:defRPr/>
            </a:pPr>
            <a:r>
              <a:rPr lang="tr-TR" altLang="tr-TR" sz="2600" dirty="0" smtClean="0"/>
              <a:t>Döner fırınlarda : 350 gün</a:t>
            </a:r>
          </a:p>
          <a:p>
            <a:pPr marL="400050" lvl="1" indent="0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tr-TR" altLang="tr-TR" sz="2600" dirty="0" smtClean="0"/>
              <a:t>Üzerinden rapor düzenlenebilir.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6100" y="549275"/>
            <a:ext cx="7770813" cy="431800"/>
          </a:xfrm>
        </p:spPr>
        <p:txBody>
          <a:bodyPr/>
          <a:lstStyle/>
          <a:p>
            <a:pPr eaLnBrk="1" hangingPunct="1"/>
            <a:r>
              <a:rPr lang="tr-TR" altLang="tr-TR" sz="3200" b="1" dirty="0" smtClean="0">
                <a:solidFill>
                  <a:schemeClr val="accent2"/>
                </a:solidFill>
              </a:rPr>
              <a:t>2- Kireç Ocakları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</p:spTree>
    <p:extLst>
      <p:ext uri="{BB962C8B-B14F-4D97-AF65-F5344CB8AC3E}">
        <p14:creationId xmlns:p14="http://schemas.microsoft.com/office/powerpoint/2010/main" val="42059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628775"/>
            <a:ext cx="9144000" cy="2376488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Başka Yerde Sınıflandırılmamış Metal Olmayan Mineral Ürünler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52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prstClr val="white"/>
              </a:solidFill>
            </a:endParaRPr>
          </a:p>
        </p:txBody>
      </p:sp>
      <p:pic>
        <p:nvPicPr>
          <p:cNvPr id="52228" name="4 Resim" descr="tobb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Alt Başlık"/>
          <p:cNvSpPr txBox="1">
            <a:spLocks/>
          </p:cNvSpPr>
          <p:nvPr/>
        </p:nvSpPr>
        <p:spPr>
          <a:xfrm>
            <a:off x="1116013" y="4868863"/>
            <a:ext cx="6551612" cy="108108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lang="tr-T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3600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A. Müjdat BAYRAMOĞLU</a:t>
            </a:r>
          </a:p>
          <a:p>
            <a:pPr>
              <a:defRPr/>
            </a:pPr>
            <a:r>
              <a:rPr lang="tr-TR" sz="3600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Metalurji</a:t>
            </a:r>
            <a:r>
              <a:rPr lang="tr-TR" sz="3600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Mühendisi</a:t>
            </a:r>
          </a:p>
        </p:txBody>
      </p:sp>
    </p:spTree>
    <p:extLst>
      <p:ext uri="{BB962C8B-B14F-4D97-AF65-F5344CB8AC3E}">
        <p14:creationId xmlns:p14="http://schemas.microsoft.com/office/powerpoint/2010/main" val="164872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792063"/>
          </a:xfrm>
        </p:spPr>
        <p:txBody>
          <a:bodyPr/>
          <a:lstStyle/>
          <a:p>
            <a:r>
              <a:rPr lang="tr-TR" sz="3200" b="1" dirty="0" smtClean="0">
                <a:solidFill>
                  <a:srgbClr val="3333CC"/>
                </a:solidFill>
              </a:rPr>
              <a:t>Beton Eleman Üretimi</a:t>
            </a:r>
            <a:endParaRPr lang="tr-TR" sz="3200" b="1" dirty="0">
              <a:solidFill>
                <a:srgbClr val="3333CC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30369" cy="5317778"/>
          </a:xfrm>
        </p:spPr>
        <p:txBody>
          <a:bodyPr/>
          <a:lstStyle/>
          <a:p>
            <a:r>
              <a:rPr lang="tr-TR" sz="2600" dirty="0" smtClean="0"/>
              <a:t>Kilitli </a:t>
            </a:r>
            <a:r>
              <a:rPr lang="tr-TR" sz="2600" dirty="0"/>
              <a:t>Parke Taşı </a:t>
            </a:r>
            <a:r>
              <a:rPr lang="tr-TR" sz="2600" b="1" dirty="0">
                <a:solidFill>
                  <a:srgbClr val="FF0000"/>
                </a:solidFill>
              </a:rPr>
              <a:t>(</a:t>
            </a:r>
            <a:r>
              <a:rPr lang="tr-TR" sz="2600" b="1" dirty="0" smtClean="0">
                <a:solidFill>
                  <a:srgbClr val="FF0000"/>
                </a:solidFill>
              </a:rPr>
              <a:t>m</a:t>
            </a:r>
            <a:r>
              <a:rPr lang="tr-TR" sz="2600" b="1" baseline="30000" dirty="0" smtClean="0">
                <a:solidFill>
                  <a:srgbClr val="FF0000"/>
                </a:solidFill>
              </a:rPr>
              <a:t>2</a:t>
            </a:r>
            <a:r>
              <a:rPr lang="tr-TR" sz="2600" b="1" dirty="0" smtClean="0">
                <a:solidFill>
                  <a:srgbClr val="FF0000"/>
                </a:solidFill>
              </a:rPr>
              <a:t>) </a:t>
            </a:r>
            <a:r>
              <a:rPr lang="tr-TR" sz="2600" dirty="0" smtClean="0"/>
              <a:t>ve </a:t>
            </a:r>
            <a:r>
              <a:rPr lang="tr-TR" sz="2600" dirty="0"/>
              <a:t>Beton </a:t>
            </a:r>
            <a:r>
              <a:rPr lang="tr-TR" sz="2600" dirty="0" smtClean="0"/>
              <a:t>Bordür </a:t>
            </a:r>
            <a:r>
              <a:rPr lang="tr-TR" sz="2600" b="1" dirty="0" smtClean="0">
                <a:solidFill>
                  <a:srgbClr val="FF0000"/>
                </a:solidFill>
              </a:rPr>
              <a:t>(Adet)</a:t>
            </a:r>
          </a:p>
          <a:p>
            <a:r>
              <a:rPr lang="tr-TR" sz="2600" dirty="0" smtClean="0"/>
              <a:t>Beton </a:t>
            </a:r>
            <a:r>
              <a:rPr lang="tr-TR" sz="2600" dirty="0"/>
              <a:t>ve Betonarme </a:t>
            </a:r>
            <a:r>
              <a:rPr lang="tr-TR" sz="2600" dirty="0" smtClean="0"/>
              <a:t>Borular </a:t>
            </a:r>
            <a:r>
              <a:rPr lang="tr-TR" sz="2600" b="1" dirty="0" smtClean="0">
                <a:solidFill>
                  <a:srgbClr val="FF0000"/>
                </a:solidFill>
              </a:rPr>
              <a:t>(Adet)</a:t>
            </a:r>
            <a:endParaRPr lang="tr-TR" sz="2600" b="1" dirty="0">
              <a:solidFill>
                <a:srgbClr val="FF0000"/>
              </a:solidFill>
            </a:endParaRPr>
          </a:p>
          <a:p>
            <a:r>
              <a:rPr lang="tr-TR" sz="2600" dirty="0"/>
              <a:t>Beton </a:t>
            </a:r>
            <a:r>
              <a:rPr lang="tr-TR" sz="2600" dirty="0" smtClean="0"/>
              <a:t>Briket </a:t>
            </a:r>
            <a:r>
              <a:rPr lang="tr-TR" sz="2600" b="1" dirty="0" smtClean="0">
                <a:solidFill>
                  <a:srgbClr val="FF0000"/>
                </a:solidFill>
              </a:rPr>
              <a:t>(Adet)</a:t>
            </a:r>
            <a:endParaRPr lang="tr-TR" sz="2600" b="1" dirty="0">
              <a:solidFill>
                <a:srgbClr val="FF0000"/>
              </a:solidFill>
            </a:endParaRPr>
          </a:p>
          <a:p>
            <a:r>
              <a:rPr lang="tr-TR" sz="2600" dirty="0"/>
              <a:t>Beton </a:t>
            </a:r>
            <a:r>
              <a:rPr lang="tr-TR" sz="2600" dirty="0" smtClean="0"/>
              <a:t>Blok </a:t>
            </a:r>
            <a:r>
              <a:rPr lang="tr-TR" sz="2600" b="1" dirty="0" smtClean="0">
                <a:solidFill>
                  <a:srgbClr val="FF0000"/>
                </a:solidFill>
              </a:rPr>
              <a:t>(Adet)</a:t>
            </a:r>
            <a:endParaRPr lang="tr-TR" sz="2600" b="1" dirty="0">
              <a:solidFill>
                <a:srgbClr val="FF0000"/>
              </a:solidFill>
            </a:endParaRPr>
          </a:p>
          <a:p>
            <a:r>
              <a:rPr lang="tr-TR" sz="2600" dirty="0"/>
              <a:t>Prefabrik Yapı </a:t>
            </a:r>
            <a:r>
              <a:rPr lang="tr-TR" sz="2600" dirty="0" smtClean="0"/>
              <a:t>(</a:t>
            </a:r>
            <a:r>
              <a:rPr lang="tr-TR" sz="2600" dirty="0" err="1" smtClean="0"/>
              <a:t>Öngerilimsiz</a:t>
            </a:r>
            <a:r>
              <a:rPr lang="tr-TR" sz="2600" dirty="0" smtClean="0"/>
              <a:t> </a:t>
            </a:r>
            <a:r>
              <a:rPr lang="tr-TR" sz="2600" b="1" dirty="0" smtClean="0">
                <a:solidFill>
                  <a:srgbClr val="FF0000"/>
                </a:solidFill>
              </a:rPr>
              <a:t>(m</a:t>
            </a:r>
            <a:r>
              <a:rPr lang="tr-TR" sz="26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600" b="1" dirty="0" smtClean="0">
                <a:solidFill>
                  <a:srgbClr val="FF0000"/>
                </a:solidFill>
              </a:rPr>
              <a:t>)</a:t>
            </a:r>
            <a:r>
              <a:rPr lang="tr-TR" sz="2600" dirty="0" smtClean="0"/>
              <a:t>–</a:t>
            </a:r>
            <a:r>
              <a:rPr lang="tr-TR" sz="2600" dirty="0" err="1" smtClean="0"/>
              <a:t>Öngerilimli</a:t>
            </a:r>
            <a:r>
              <a:rPr lang="tr-TR" sz="2600" dirty="0" smtClean="0"/>
              <a:t> </a:t>
            </a:r>
            <a:r>
              <a:rPr lang="tr-TR" sz="2600" b="1" dirty="0" smtClean="0">
                <a:solidFill>
                  <a:srgbClr val="FF0000"/>
                </a:solidFill>
              </a:rPr>
              <a:t>(m</a:t>
            </a:r>
            <a:r>
              <a:rPr lang="tr-TR" sz="2600" b="1" baseline="30000" dirty="0" smtClean="0">
                <a:solidFill>
                  <a:srgbClr val="FF0000"/>
                </a:solidFill>
              </a:rPr>
              <a:t>2</a:t>
            </a:r>
            <a:r>
              <a:rPr lang="tr-TR" sz="2600" b="1" dirty="0" smtClean="0">
                <a:solidFill>
                  <a:srgbClr val="FF0000"/>
                </a:solidFill>
              </a:rPr>
              <a:t>) </a:t>
            </a:r>
          </a:p>
          <a:p>
            <a:r>
              <a:rPr lang="tr-TR" sz="2600" dirty="0" smtClean="0"/>
              <a:t>Kent </a:t>
            </a:r>
            <a:r>
              <a:rPr lang="tr-TR" sz="2600" dirty="0"/>
              <a:t>Mobilyaları</a:t>
            </a:r>
            <a:r>
              <a:rPr lang="tr-TR" sz="2600" dirty="0" smtClean="0"/>
              <a:t>, Çevre </a:t>
            </a:r>
            <a:r>
              <a:rPr lang="tr-TR" sz="2600" dirty="0"/>
              <a:t>Düzenleme </a:t>
            </a:r>
            <a:r>
              <a:rPr lang="tr-TR" sz="2600" dirty="0" smtClean="0"/>
              <a:t>Elemanları </a:t>
            </a:r>
            <a:r>
              <a:rPr lang="tr-TR" sz="2600" b="1" dirty="0" smtClean="0">
                <a:solidFill>
                  <a:srgbClr val="FF0000"/>
                </a:solidFill>
              </a:rPr>
              <a:t>(m</a:t>
            </a:r>
            <a:r>
              <a:rPr lang="tr-TR" sz="2600" b="1" baseline="30000" dirty="0" smtClean="0">
                <a:solidFill>
                  <a:srgbClr val="FF0000"/>
                </a:solidFill>
              </a:rPr>
              <a:t>3</a:t>
            </a:r>
            <a:r>
              <a:rPr lang="tr-TR" sz="26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tr-TR" sz="2600" dirty="0" smtClean="0"/>
              <a:t>a </a:t>
            </a:r>
            <a:r>
              <a:rPr lang="tr-TR" sz="2600" dirty="0"/>
              <a:t>= Beton </a:t>
            </a:r>
            <a:r>
              <a:rPr lang="tr-TR" sz="2600" dirty="0" smtClean="0"/>
              <a:t>eleman </a:t>
            </a:r>
            <a:r>
              <a:rPr lang="tr-TR" sz="2600" dirty="0"/>
              <a:t>makinası kapasitesi </a:t>
            </a:r>
            <a:r>
              <a:rPr lang="tr-TR" sz="2600" dirty="0" smtClean="0"/>
              <a:t>m</a:t>
            </a:r>
            <a:r>
              <a:rPr lang="tr-TR" sz="2600" baseline="30000" dirty="0" smtClean="0"/>
              <a:t>2</a:t>
            </a:r>
            <a:r>
              <a:rPr lang="tr-TR" sz="2600" dirty="0" smtClean="0"/>
              <a:t>,adet,m</a:t>
            </a:r>
            <a:r>
              <a:rPr lang="tr-TR" sz="2600" baseline="30000" dirty="0" smtClean="0"/>
              <a:t>3</a:t>
            </a:r>
            <a:r>
              <a:rPr lang="tr-TR" sz="2600" dirty="0" smtClean="0"/>
              <a:t>/saat</a:t>
            </a:r>
          </a:p>
          <a:p>
            <a:pPr marL="0" indent="0">
              <a:buNone/>
            </a:pPr>
            <a:r>
              <a:rPr lang="tr-TR" sz="2600" dirty="0" smtClean="0"/>
              <a:t>R </a:t>
            </a:r>
            <a:r>
              <a:rPr lang="tr-TR" sz="2600" dirty="0"/>
              <a:t>= Randıman </a:t>
            </a:r>
            <a:r>
              <a:rPr lang="tr-TR" sz="2600" b="1" dirty="0">
                <a:solidFill>
                  <a:srgbClr val="FF0000"/>
                </a:solidFill>
              </a:rPr>
              <a:t>(% 80) </a:t>
            </a:r>
            <a:endParaRPr lang="tr-TR" sz="2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600" dirty="0"/>
              <a:t>A = Yıllık </a:t>
            </a:r>
            <a:r>
              <a:rPr lang="tr-TR" sz="2600" dirty="0" smtClean="0"/>
              <a:t>kapasite;</a:t>
            </a:r>
          </a:p>
          <a:p>
            <a:pPr>
              <a:buFontTx/>
              <a:buChar char="-"/>
            </a:pPr>
            <a:r>
              <a:rPr lang="tr-TR" sz="2600" dirty="0" smtClean="0"/>
              <a:t>Yeterli </a:t>
            </a:r>
            <a:r>
              <a:rPr lang="tr-TR" sz="2600" dirty="0"/>
              <a:t>kapalı </a:t>
            </a:r>
            <a:r>
              <a:rPr lang="tr-TR" sz="2600" dirty="0" smtClean="0"/>
              <a:t>alan varsa A</a:t>
            </a:r>
            <a:r>
              <a:rPr lang="tr-TR" sz="2600" dirty="0"/>
              <a:t>= a x 8 x 300 x </a:t>
            </a:r>
            <a:r>
              <a:rPr lang="tr-TR" sz="2600" dirty="0" smtClean="0"/>
              <a:t>0,80 </a:t>
            </a:r>
          </a:p>
          <a:p>
            <a:pPr>
              <a:buFontTx/>
              <a:buChar char="-"/>
            </a:pPr>
            <a:r>
              <a:rPr lang="tr-TR" sz="2600" dirty="0" smtClean="0"/>
              <a:t>Yeterli </a:t>
            </a:r>
            <a:r>
              <a:rPr lang="tr-TR" sz="2600" dirty="0"/>
              <a:t>kapalı alanı </a:t>
            </a:r>
            <a:r>
              <a:rPr lang="tr-TR" sz="2600" dirty="0" smtClean="0"/>
              <a:t>yoksa A</a:t>
            </a:r>
            <a:r>
              <a:rPr lang="tr-TR" sz="2600" dirty="0"/>
              <a:t>= a x 8 x 240 x </a:t>
            </a:r>
            <a:r>
              <a:rPr lang="tr-TR" sz="2600" dirty="0" smtClean="0"/>
              <a:t>0,80</a:t>
            </a:r>
            <a:endParaRPr lang="tr-TR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18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542960" y="3048732"/>
            <a:ext cx="8071832" cy="333259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2600" spc="100" dirty="0" smtClean="0">
                <a:cs typeface="Arial" panose="020B0604020202020204" pitchFamily="34" charset="0"/>
              </a:rPr>
              <a:t>n = Bıçak sayısı </a:t>
            </a:r>
            <a:endParaRPr lang="tr-TR" sz="2600" spc="1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2600" spc="100" dirty="0">
                <a:cs typeface="Arial" panose="020B0604020202020204" pitchFamily="34" charset="0"/>
              </a:rPr>
              <a:t>v</a:t>
            </a:r>
            <a:r>
              <a:rPr lang="tr-TR" sz="2600" spc="100" dirty="0" smtClean="0">
                <a:cs typeface="Arial" panose="020B0604020202020204" pitchFamily="34" charset="0"/>
              </a:rPr>
              <a:t> = Kesme hızı </a:t>
            </a:r>
            <a:r>
              <a:rPr lang="tr-TR" sz="2600" spc="100" dirty="0">
                <a:cs typeface="Arial" panose="020B0604020202020204" pitchFamily="34" charset="0"/>
              </a:rPr>
              <a:t>(metre/saat)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2600" spc="100" dirty="0" smtClean="0">
                <a:cs typeface="Arial" panose="020B0604020202020204" pitchFamily="34" charset="0"/>
              </a:rPr>
              <a:t>L = Kesilen </a:t>
            </a:r>
            <a:r>
              <a:rPr lang="tr-TR" sz="2600" spc="100" dirty="0">
                <a:cs typeface="Arial" panose="020B0604020202020204" pitchFamily="34" charset="0"/>
              </a:rPr>
              <a:t>blok </a:t>
            </a:r>
            <a:r>
              <a:rPr lang="tr-TR" sz="2600" spc="100" dirty="0" smtClean="0">
                <a:cs typeface="Arial" panose="020B0604020202020204" pitchFamily="34" charset="0"/>
              </a:rPr>
              <a:t>boyu </a:t>
            </a:r>
            <a:r>
              <a:rPr lang="tr-TR" sz="2600" spc="100" dirty="0">
                <a:cs typeface="Arial" panose="020B0604020202020204" pitchFamily="34" charset="0"/>
              </a:rPr>
              <a:t>(metre)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2600" spc="100" dirty="0" smtClean="0">
                <a:cs typeface="Arial" panose="020B0604020202020204" pitchFamily="34" charset="0"/>
              </a:rPr>
              <a:t>R = Verim faktörü %60 - %85</a:t>
            </a:r>
          </a:p>
          <a:p>
            <a:pPr marL="0" indent="0">
              <a:spcBef>
                <a:spcPts val="0"/>
              </a:spcBef>
              <a:buNone/>
            </a:pPr>
            <a:endParaRPr lang="tr-TR" sz="2600" spc="100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tr-TR" sz="2600" spc="1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2600" spc="100" dirty="0" smtClean="0">
                <a:cs typeface="Arial" panose="020B0604020202020204" pitchFamily="34" charset="0"/>
              </a:rPr>
              <a:t> </a:t>
            </a:r>
            <a:endParaRPr lang="tr-TR" sz="2600" spc="1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600" spc="100" dirty="0">
                <a:cs typeface="Arial" panose="020B0604020202020204" pitchFamily="34" charset="0"/>
              </a:rPr>
              <a:t>Z = Mermer levhanın kalınlığı (</a:t>
            </a:r>
            <a:r>
              <a:rPr lang="tr-TR" sz="2600" spc="100" dirty="0" smtClean="0">
                <a:cs typeface="Arial" panose="020B0604020202020204" pitchFamily="34" charset="0"/>
              </a:rPr>
              <a:t>metre)</a:t>
            </a:r>
            <a:endParaRPr lang="tr-TR" sz="2600" dirty="0" smtClean="0">
              <a:cs typeface="Arial" panose="020B060402020202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538664" y="2204864"/>
            <a:ext cx="8366568" cy="931334"/>
          </a:xfrm>
          <a:prstGeom prst="roundRect">
            <a:avLst/>
          </a:prstGeom>
          <a:gradFill>
            <a:gsLst>
              <a:gs pos="0">
                <a:srgbClr val="3333CC"/>
              </a:gs>
              <a:gs pos="0">
                <a:schemeClr val="accent1">
                  <a:shade val="93000"/>
                  <a:satMod val="130000"/>
                </a:schemeClr>
              </a:gs>
              <a:gs pos="0">
                <a:srgbClr val="3333CC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1=</a:t>
            </a:r>
            <a:r>
              <a:rPr lang="pt-B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x v x L x 8 x 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(</a:t>
            </a:r>
            <a:r>
              <a:rPr lang="pt-B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pt-B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(%60-85) </a:t>
            </a:r>
            <a:r>
              <a:rPr lang="pt-B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spc="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Başlık 5"/>
          <p:cNvSpPr txBox="1">
            <a:spLocks/>
          </p:cNvSpPr>
          <p:nvPr/>
        </p:nvSpPr>
        <p:spPr>
          <a:xfrm>
            <a:off x="494140" y="1700808"/>
            <a:ext cx="47525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000" b="1" spc="1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1 - Katrak</a:t>
            </a:r>
            <a:endParaRPr lang="tr-TR" sz="3000" b="1" spc="1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rgbClr val="1F497D"/>
                </a:solidFill>
              </a:rPr>
              <a:t>    Reel </a:t>
            </a:r>
            <a:r>
              <a:rPr lang="tr-TR" sz="1600" dirty="0">
                <a:solidFill>
                  <a:srgbClr val="1F497D"/>
                </a:solidFill>
              </a:rPr>
              <a:t>Sektör Ar-Ge ve Uygulama Dairesi</a:t>
            </a:r>
          </a:p>
        </p:txBody>
      </p:sp>
      <p:sp>
        <p:nvSpPr>
          <p:cNvPr id="2" name="Dikdörtgen 1"/>
          <p:cNvSpPr/>
          <p:nvPr/>
        </p:nvSpPr>
        <p:spPr>
          <a:xfrm>
            <a:off x="410703" y="90872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spc="1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Mermer Blok Kesme ve Mermer Levha I</a:t>
            </a:r>
            <a:endParaRPr lang="tr-TR" sz="3200" dirty="0">
              <a:solidFill>
                <a:srgbClr val="3333CC"/>
              </a:solidFill>
            </a:endParaRPr>
          </a:p>
        </p:txBody>
      </p:sp>
      <p:sp>
        <p:nvSpPr>
          <p:cNvPr id="9" name="Rounded Rectangle 4"/>
          <p:cNvSpPr>
            <a:spLocks noGrp="1"/>
          </p:cNvSpPr>
          <p:nvPr>
            <p:ph type="title"/>
          </p:nvPr>
        </p:nvSpPr>
        <p:spPr>
          <a:xfrm>
            <a:off x="565212" y="4797152"/>
            <a:ext cx="8085584" cy="940966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0">
                <a:schemeClr val="accent1">
                  <a:shade val="93000"/>
                  <a:satMod val="130000"/>
                </a:schemeClr>
              </a:gs>
              <a:gs pos="0">
                <a:srgbClr val="3333CC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tr-T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K1 </a:t>
            </a:r>
            <a:r>
              <a:rPr lang="pl-PL" sz="3200" b="1" spc="100" dirty="0">
                <a:latin typeface="Arial" panose="020B0604020202020204" pitchFamily="34" charset="0"/>
                <a:cs typeface="Arial" panose="020B0604020202020204" pitchFamily="34" charset="0"/>
              </a:rPr>
              <a:t>x Z x 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2700</a:t>
            </a:r>
            <a:r>
              <a:rPr lang="tr-T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kg/m</a:t>
            </a:r>
            <a:r>
              <a:rPr lang="pl-PL" sz="3200" b="1" spc="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>
                <a:latin typeface="Arial" panose="020B0604020202020204" pitchFamily="34" charset="0"/>
                <a:cs typeface="Arial" panose="020B0604020202020204" pitchFamily="34" charset="0"/>
              </a:rPr>
              <a:t>= …. Kg/yıl</a:t>
            </a:r>
            <a:r>
              <a:rPr lang="pt-B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spc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26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539552" y="1421487"/>
            <a:ext cx="8157592" cy="207952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3000" b="1" spc="1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2 - Elmas </a:t>
            </a:r>
            <a:r>
              <a:rPr lang="tr-TR" sz="3000" b="1" spc="1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diskli biçme makinaları (ST) </a:t>
            </a:r>
            <a:endParaRPr lang="tr-TR" sz="3000" b="1" spc="1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2600" spc="100" dirty="0">
                <a:cs typeface="Arial" panose="020B0604020202020204" pitchFamily="34" charset="0"/>
              </a:rPr>
              <a:t>Kesim </a:t>
            </a:r>
            <a:r>
              <a:rPr lang="tr-TR" sz="2600" spc="100" dirty="0" smtClean="0">
                <a:cs typeface="Arial" panose="020B0604020202020204" pitchFamily="34" charset="0"/>
              </a:rPr>
              <a:t>süresi </a:t>
            </a:r>
            <a:r>
              <a:rPr lang="tr-TR" sz="2600" spc="100" dirty="0">
                <a:cs typeface="Arial" panose="020B0604020202020204" pitchFamily="34" charset="0"/>
              </a:rPr>
              <a:t>kronometre ile </a:t>
            </a:r>
            <a:r>
              <a:rPr lang="tr-TR" sz="2600" spc="100" dirty="0" smtClean="0">
                <a:cs typeface="Arial" panose="020B0604020202020204" pitchFamily="34" charset="0"/>
              </a:rPr>
              <a:t>belirlenir </a:t>
            </a:r>
            <a:endParaRPr lang="tr-TR" sz="2600" spc="1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2600" spc="100" dirty="0">
                <a:cs typeface="Arial" panose="020B0604020202020204" pitchFamily="34" charset="0"/>
              </a:rPr>
              <a:t>R= </a:t>
            </a:r>
            <a:r>
              <a:rPr lang="tr-TR" sz="2600" spc="100" dirty="0" smtClean="0">
                <a:cs typeface="Arial" panose="020B0604020202020204" pitchFamily="34" charset="0"/>
              </a:rPr>
              <a:t>Verim faktörü %60-</a:t>
            </a:r>
            <a:r>
              <a:rPr lang="tr-TR" sz="2600" spc="100" dirty="0">
                <a:cs typeface="Arial" panose="020B0604020202020204" pitchFamily="34" charset="0"/>
              </a:rPr>
              <a:t>%</a:t>
            </a:r>
            <a:r>
              <a:rPr lang="tr-TR" sz="2600" spc="100" dirty="0" smtClean="0">
                <a:cs typeface="Arial" panose="020B0604020202020204" pitchFamily="34" charset="0"/>
              </a:rPr>
              <a:t>85 </a:t>
            </a:r>
            <a:endParaRPr lang="tr-TR" sz="2600" spc="1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2600" spc="100" dirty="0">
                <a:cs typeface="Arial" panose="020B0604020202020204" pitchFamily="34" charset="0"/>
              </a:rPr>
              <a:t>Günde 8 saat yılda 300 iş günü </a:t>
            </a:r>
            <a:r>
              <a:rPr lang="tr-TR" sz="2600" spc="100" dirty="0" smtClean="0">
                <a:cs typeface="Arial" panose="020B0604020202020204" pitchFamily="34" charset="0"/>
              </a:rPr>
              <a:t>K2 = m</a:t>
            </a:r>
            <a:r>
              <a:rPr lang="tr-TR" sz="2600" spc="100" baseline="30000" dirty="0" smtClean="0">
                <a:cs typeface="Arial" panose="020B0604020202020204" pitchFamily="34" charset="0"/>
              </a:rPr>
              <a:t>2</a:t>
            </a:r>
            <a:r>
              <a:rPr lang="tr-TR" sz="2600" spc="100" dirty="0" smtClean="0">
                <a:cs typeface="Arial" panose="020B0604020202020204" pitchFamily="34" charset="0"/>
              </a:rPr>
              <a:t>/yıl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rgbClr val="1F497D"/>
                </a:solidFill>
              </a:rPr>
              <a:t>    Reel </a:t>
            </a:r>
            <a:r>
              <a:rPr lang="tr-TR" sz="1600" dirty="0">
                <a:solidFill>
                  <a:srgbClr val="1F497D"/>
                </a:solidFill>
              </a:rPr>
              <a:t>Sektör Ar-Ge ve Uygulama Dairesi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10703" y="836712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spc="1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Mermer Blok Kesme ve Mermer Levha </a:t>
            </a:r>
            <a:r>
              <a:rPr lang="tr-TR" sz="3200" b="1" spc="1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tr-TR" sz="3200" dirty="0">
              <a:solidFill>
                <a:srgbClr val="3333CC"/>
              </a:solidFill>
            </a:endParaRPr>
          </a:p>
        </p:txBody>
      </p:sp>
      <p:sp>
        <p:nvSpPr>
          <p:cNvPr id="9" name="Rounded Rectangle 4"/>
          <p:cNvSpPr>
            <a:spLocks noGrp="1"/>
          </p:cNvSpPr>
          <p:nvPr>
            <p:ph type="title"/>
          </p:nvPr>
        </p:nvSpPr>
        <p:spPr>
          <a:xfrm>
            <a:off x="545904" y="3140968"/>
            <a:ext cx="8015680" cy="864096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0">
                <a:schemeClr val="accent1">
                  <a:shade val="93000"/>
                  <a:satMod val="130000"/>
                </a:schemeClr>
              </a:gs>
              <a:gs pos="0">
                <a:srgbClr val="3333CC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tr-T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>
                <a:latin typeface="Arial" panose="020B0604020202020204" pitchFamily="34" charset="0"/>
                <a:cs typeface="Arial" panose="020B0604020202020204" pitchFamily="34" charset="0"/>
              </a:rPr>
              <a:t>x Z x 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2700</a:t>
            </a:r>
            <a:r>
              <a:rPr lang="tr-T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kg/m</a:t>
            </a:r>
            <a:r>
              <a:rPr lang="pl-PL" sz="3200" b="1" spc="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>
                <a:latin typeface="Arial" panose="020B0604020202020204" pitchFamily="34" charset="0"/>
                <a:cs typeface="Arial" panose="020B0604020202020204" pitchFamily="34" charset="0"/>
              </a:rPr>
              <a:t>= …. Kg/yıl</a:t>
            </a:r>
            <a:r>
              <a:rPr lang="pt-BR" sz="32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spc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4"/>
          <p:cNvSpPr txBox="1">
            <a:spLocks/>
          </p:cNvSpPr>
          <p:nvPr/>
        </p:nvSpPr>
        <p:spPr>
          <a:xfrm>
            <a:off x="543720" y="4110645"/>
            <a:ext cx="5904656" cy="796950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0">
                <a:schemeClr val="accent1">
                  <a:shade val="93000"/>
                  <a:satMod val="130000"/>
                </a:schemeClr>
              </a:gs>
              <a:gs pos="0">
                <a:srgbClr val="3333CC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K2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…. Kg/yıl</a:t>
            </a:r>
            <a:r>
              <a:rPr lang="pt-B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spc="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İçerik Yer Tutucusu 5"/>
          <p:cNvSpPr txBox="1">
            <a:spLocks/>
          </p:cNvSpPr>
          <p:nvPr/>
        </p:nvSpPr>
        <p:spPr>
          <a:xfrm>
            <a:off x="531927" y="5013176"/>
            <a:ext cx="8375720" cy="1512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  <a:defRPr lang="tr-TR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tr-TR" sz="8000" b="1" spc="100" dirty="0" smtClean="0">
                <a:solidFill>
                  <a:srgbClr val="3333CC"/>
                </a:solidFill>
                <a:cs typeface="Arial" panose="020B0604020202020204" pitchFamily="34" charset="0"/>
              </a:rPr>
              <a:t>İhtiyaç Maddeleri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tr-TR" sz="8000" spc="100" dirty="0" smtClean="0">
                <a:cs typeface="Arial" panose="020B0604020202020204" pitchFamily="34" charset="0"/>
              </a:rPr>
              <a:t>Mermer blok (m</a:t>
            </a:r>
            <a:r>
              <a:rPr lang="tr-TR" sz="8000" spc="100" baseline="30000" dirty="0" smtClean="0">
                <a:cs typeface="Arial" panose="020B0604020202020204" pitchFamily="34" charset="0"/>
              </a:rPr>
              <a:t>3</a:t>
            </a:r>
            <a:r>
              <a:rPr lang="tr-TR" sz="8000" spc="100" dirty="0" smtClean="0">
                <a:cs typeface="Arial" panose="020B0604020202020204" pitchFamily="34" charset="0"/>
              </a:rPr>
              <a:t>) V= K x Z (m</a:t>
            </a:r>
            <a:r>
              <a:rPr lang="tr-TR" sz="8000" spc="100" baseline="30000" dirty="0" smtClean="0">
                <a:cs typeface="Arial" panose="020B0604020202020204" pitchFamily="34" charset="0"/>
              </a:rPr>
              <a:t>3</a:t>
            </a:r>
            <a:r>
              <a:rPr lang="tr-TR" sz="8000" spc="100" dirty="0" smtClean="0">
                <a:cs typeface="Arial" panose="020B0604020202020204" pitchFamily="34" charset="0"/>
              </a:rPr>
              <a:t>/yıl) x 1,1-1,3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tr-TR" sz="8000" spc="100" dirty="0" smtClean="0">
                <a:cs typeface="Arial" panose="020B0604020202020204" pitchFamily="34" charset="0"/>
              </a:rPr>
              <a:t>Mermer levhanın kalınlığı = Z (metre)</a:t>
            </a:r>
          </a:p>
          <a:p>
            <a:pPr marL="0" indent="0">
              <a:lnSpc>
                <a:spcPct val="160000"/>
              </a:lnSpc>
              <a:buFont typeface="Wingdings" pitchFamily="2" charset="2"/>
              <a:buNone/>
            </a:pPr>
            <a:endParaRPr lang="tr-TR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59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940966"/>
          </a:xfrm>
        </p:spPr>
        <p:txBody>
          <a:bodyPr>
            <a:normAutofit/>
          </a:bodyPr>
          <a:lstStyle/>
          <a:p>
            <a:r>
              <a:rPr lang="tr-TR" sz="3400" b="1" spc="1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Kırma Taş </a:t>
            </a:r>
            <a:r>
              <a:rPr lang="tr-TR" sz="3400" b="1" spc="1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İmalatı 1</a:t>
            </a:r>
            <a:endParaRPr lang="tr-TR" sz="3400" b="1" spc="1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517828" y="1700808"/>
            <a:ext cx="8071832" cy="1440160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</a:pPr>
            <a:r>
              <a:rPr lang="tr-TR" sz="2600" spc="100" dirty="0" err="1" smtClean="0">
                <a:cs typeface="Arial" panose="020B0604020202020204" pitchFamily="34" charset="0"/>
              </a:rPr>
              <a:t>Kırmataş</a:t>
            </a:r>
            <a:r>
              <a:rPr lang="tr-TR" sz="2600" spc="100" dirty="0" smtClean="0">
                <a:cs typeface="Arial" panose="020B0604020202020204" pitchFamily="34" charset="0"/>
              </a:rPr>
              <a:t> </a:t>
            </a:r>
            <a:r>
              <a:rPr lang="tr-TR" sz="2600" spc="100" dirty="0">
                <a:cs typeface="Arial" panose="020B0604020202020204" pitchFamily="34" charset="0"/>
              </a:rPr>
              <a:t>(</a:t>
            </a:r>
            <a:r>
              <a:rPr lang="tr-TR" sz="2600" spc="100" dirty="0" smtClean="0">
                <a:cs typeface="Arial" panose="020B0604020202020204" pitchFamily="34" charset="0"/>
              </a:rPr>
              <a:t>Agrega, Mıcır gibi) </a:t>
            </a:r>
            <a:r>
              <a:rPr lang="tr-TR" sz="2600" spc="100" dirty="0">
                <a:cs typeface="Arial" panose="020B0604020202020204" pitchFamily="34" charset="0"/>
              </a:rPr>
              <a:t>üretim </a:t>
            </a:r>
            <a:r>
              <a:rPr lang="tr-TR" sz="2600" spc="100" dirty="0" smtClean="0">
                <a:cs typeface="Arial" panose="020B0604020202020204" pitchFamily="34" charset="0"/>
              </a:rPr>
              <a:t>miktarı </a:t>
            </a:r>
            <a:r>
              <a:rPr lang="tr-TR" sz="2600" spc="100" dirty="0">
                <a:cs typeface="Arial" panose="020B0604020202020204" pitchFamily="34" charset="0"/>
              </a:rPr>
              <a:t>çalışır vaziyetteki konkasörlerin kapasiteleri (Ton/saat) esas alınarak </a:t>
            </a:r>
            <a:r>
              <a:rPr lang="tr-TR" sz="2600" spc="100" dirty="0" smtClean="0">
                <a:cs typeface="Arial" panose="020B0604020202020204" pitchFamily="34" charset="0"/>
              </a:rPr>
              <a:t>hesaplanır.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rgbClr val="1F497D"/>
                </a:solidFill>
              </a:rPr>
              <a:t>    Reel </a:t>
            </a:r>
            <a:r>
              <a:rPr lang="tr-TR" sz="1600" dirty="0">
                <a:solidFill>
                  <a:srgbClr val="1F497D"/>
                </a:solidFill>
              </a:rPr>
              <a:t>Sektör Ar-Ge ve Uygulama Dairesi</a:t>
            </a:r>
          </a:p>
        </p:txBody>
      </p:sp>
      <p:sp>
        <p:nvSpPr>
          <p:cNvPr id="8" name="Rounded Rectangle 4"/>
          <p:cNvSpPr txBox="1">
            <a:spLocks/>
          </p:cNvSpPr>
          <p:nvPr/>
        </p:nvSpPr>
        <p:spPr>
          <a:xfrm>
            <a:off x="568712" y="2996952"/>
            <a:ext cx="8424936" cy="940966"/>
          </a:xfrm>
          <a:prstGeom prst="roundRect">
            <a:avLst/>
          </a:prstGeom>
          <a:gradFill>
            <a:gsLst>
              <a:gs pos="0">
                <a:srgbClr val="3333CC"/>
              </a:gs>
              <a:gs pos="0">
                <a:schemeClr val="accent1">
                  <a:shade val="93000"/>
                  <a:satMod val="130000"/>
                </a:schemeClr>
              </a:gs>
              <a:gs pos="0">
                <a:srgbClr val="3333CC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000" b="1" spc="100" smtClean="0">
                <a:latin typeface="Arial" panose="020B0604020202020204" pitchFamily="34" charset="0"/>
                <a:cs typeface="Arial" panose="020B0604020202020204" pitchFamily="34" charset="0"/>
              </a:rPr>
              <a:t>K = </a:t>
            </a:r>
            <a:r>
              <a:rPr lang="tr-TR" sz="3000" b="1" spc="10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sz="3000" b="1" spc="100" smtClean="0">
                <a:latin typeface="Arial" panose="020B0604020202020204" pitchFamily="34" charset="0"/>
                <a:cs typeface="Arial" panose="020B0604020202020204" pitchFamily="34" charset="0"/>
              </a:rPr>
              <a:t>ırıcı </a:t>
            </a:r>
            <a:r>
              <a:rPr lang="tr-TR" sz="3000" b="1" spc="10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sz="3000" b="1" spc="100" smtClean="0">
                <a:latin typeface="Arial" panose="020B0604020202020204" pitchFamily="34" charset="0"/>
                <a:cs typeface="Arial" panose="020B0604020202020204" pitchFamily="34" charset="0"/>
              </a:rPr>
              <a:t>apasitesi (ton/saat) x 8 x G x R </a:t>
            </a:r>
            <a:endParaRPr lang="en-US" sz="3000" spc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İçerik Yer Tutucusu 5"/>
          <p:cNvSpPr txBox="1">
            <a:spLocks/>
          </p:cNvSpPr>
          <p:nvPr/>
        </p:nvSpPr>
        <p:spPr>
          <a:xfrm>
            <a:off x="539552" y="4077072"/>
            <a:ext cx="8085584" cy="172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  <a:defRPr lang="tr-TR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tr-TR" sz="2800" spc="100" dirty="0" smtClean="0">
                <a:cs typeface="Arial" panose="020B0604020202020204" pitchFamily="34" charset="0"/>
              </a:rPr>
              <a:t>K = Konkasör kapasitesi (ton/yıl)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tr-TR" sz="2800" spc="100" dirty="0" smtClean="0">
                <a:cs typeface="Arial" panose="020B0604020202020204" pitchFamily="34" charset="0"/>
              </a:rPr>
              <a:t>G = Gün sayısı 240 - 300 gün/yıl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tr-TR" sz="2800" spc="100" dirty="0" smtClean="0">
                <a:cs typeface="Arial" panose="020B0604020202020204" pitchFamily="34" charset="0"/>
              </a:rPr>
              <a:t>R= Verim faktörü %75-%85 </a:t>
            </a:r>
          </a:p>
          <a:p>
            <a:pPr marL="0" indent="0">
              <a:buFont typeface="Wingdings" pitchFamily="2" charset="2"/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6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512088" y="2144249"/>
            <a:ext cx="8083312" cy="4430923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endParaRPr lang="tr-TR" sz="4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tr-TR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tr-TR" sz="41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tr-TR" sz="3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tr-TR" sz="3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tr-TR" sz="5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tr-TR" sz="7000" spc="1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8000" spc="100" dirty="0" smtClean="0">
                <a:cs typeface="Arial" panose="020B0604020202020204" pitchFamily="34" charset="0"/>
              </a:rPr>
              <a:t>Mıcır </a:t>
            </a:r>
            <a:r>
              <a:rPr lang="tr-TR" sz="8000" spc="100" dirty="0">
                <a:cs typeface="Arial" panose="020B0604020202020204" pitchFamily="34" charset="0"/>
              </a:rPr>
              <a:t>cinsleri (1, 2 ve 3 </a:t>
            </a:r>
            <a:r>
              <a:rPr lang="tr-TR" sz="8000" spc="100" dirty="0" err="1">
                <a:cs typeface="Arial" panose="020B0604020202020204" pitchFamily="34" charset="0"/>
              </a:rPr>
              <a:t>no'lu</a:t>
            </a:r>
            <a:r>
              <a:rPr lang="tr-TR" sz="8000" spc="100" dirty="0">
                <a:cs typeface="Arial" panose="020B0604020202020204" pitchFamily="34" charset="0"/>
              </a:rPr>
              <a:t>) Tablo </a:t>
            </a:r>
            <a:r>
              <a:rPr lang="tr-TR" sz="8000" spc="100" dirty="0" smtClean="0">
                <a:cs typeface="Arial" panose="020B0604020202020204" pitchFamily="34" charset="0"/>
              </a:rPr>
              <a:t>II </a:t>
            </a:r>
            <a:r>
              <a:rPr lang="tr-TR" sz="8000" spc="100" dirty="0">
                <a:cs typeface="Arial" panose="020B0604020202020204" pitchFamily="34" charset="0"/>
              </a:rPr>
              <a:t>de ayrı ayrı </a:t>
            </a:r>
            <a:r>
              <a:rPr lang="tr-TR" sz="8000" spc="100" dirty="0" smtClean="0">
                <a:cs typeface="Arial" panose="020B0604020202020204" pitchFamily="34" charset="0"/>
              </a:rPr>
              <a:t>belirtilebilir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tr-TR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 txBox="1">
            <a:spLocks/>
          </p:cNvSpPr>
          <p:nvPr/>
        </p:nvSpPr>
        <p:spPr>
          <a:xfrm>
            <a:off x="563576" y="3717032"/>
            <a:ext cx="5515992" cy="796950"/>
          </a:xfrm>
          <a:prstGeom prst="roundRect">
            <a:avLst/>
          </a:prstGeom>
          <a:gradFill>
            <a:gsLst>
              <a:gs pos="100000">
                <a:srgbClr val="3333CC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Taş 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Tozu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(ton/yıl) x 0,35</a:t>
            </a:r>
            <a:endParaRPr lang="en-US" sz="3200" spc="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0720" y="1484784"/>
            <a:ext cx="6623568" cy="720080"/>
          </a:xfrm>
        </p:spPr>
        <p:txBody>
          <a:bodyPr>
            <a:normAutofit/>
          </a:bodyPr>
          <a:lstStyle/>
          <a:p>
            <a:r>
              <a:rPr lang="tr-TR" sz="3000" b="1" spc="1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Üretim Hesabı</a:t>
            </a:r>
          </a:p>
        </p:txBody>
      </p:sp>
      <p:sp>
        <p:nvSpPr>
          <p:cNvPr id="8" name="Rounded Rectangle 4"/>
          <p:cNvSpPr txBox="1">
            <a:spLocks/>
          </p:cNvSpPr>
          <p:nvPr/>
        </p:nvSpPr>
        <p:spPr>
          <a:xfrm>
            <a:off x="540720" y="2420888"/>
            <a:ext cx="7367608" cy="864096"/>
          </a:xfrm>
          <a:prstGeom prst="roundRect">
            <a:avLst/>
          </a:prstGeom>
          <a:gradFill>
            <a:gsLst>
              <a:gs pos="100000">
                <a:srgbClr val="3333CC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pc="1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Mıcır</a:t>
            </a:r>
            <a:r>
              <a:rPr lang="en-US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(1, 2, 3 </a:t>
            </a:r>
            <a:r>
              <a:rPr lang="en-US" sz="3200" b="1" spc="1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No'lu</a:t>
            </a:r>
            <a:r>
              <a:rPr lang="en-US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 (ton/</a:t>
            </a:r>
            <a:r>
              <a:rPr lang="en-US" sz="3200" b="1" spc="1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</a:t>
            </a:r>
            <a:r>
              <a:rPr lang="en-US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x 0,65 </a:t>
            </a:r>
            <a:endParaRPr lang="en-US" sz="3200" b="1" spc="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rgbClr val="1F497D"/>
                </a:solidFill>
              </a:rPr>
              <a:t>    Reel </a:t>
            </a:r>
            <a:r>
              <a:rPr lang="tr-TR" sz="1600" dirty="0">
                <a:solidFill>
                  <a:srgbClr val="1F497D"/>
                </a:solidFill>
              </a:rPr>
              <a:t>Sektör Ar-Ge ve Uygulama Dairesi</a:t>
            </a:r>
          </a:p>
        </p:txBody>
      </p:sp>
      <p:sp>
        <p:nvSpPr>
          <p:cNvPr id="7" name="Başlık 5"/>
          <p:cNvSpPr txBox="1">
            <a:spLocks/>
          </p:cNvSpPr>
          <p:nvPr/>
        </p:nvSpPr>
        <p:spPr>
          <a:xfrm>
            <a:off x="539552" y="764704"/>
            <a:ext cx="475252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spc="1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Kırma Taş İmalatı II </a:t>
            </a:r>
            <a:endParaRPr lang="tr-TR" sz="3200" b="1" spc="1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2376264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Seramik 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Yer Karosu ve Duvar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Karosu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12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Alt Başlık"/>
          <p:cNvSpPr txBox="1">
            <a:spLocks/>
          </p:cNvSpPr>
          <p:nvPr/>
        </p:nvSpPr>
        <p:spPr>
          <a:xfrm>
            <a:off x="1115616" y="4869160"/>
            <a:ext cx="655272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lang="tr-T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A. Müjdat BAYRAMOĞLU</a:t>
            </a:r>
          </a:p>
          <a:p>
            <a:r>
              <a:rPr lang="tr-TR" sz="3600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Metalurji</a:t>
            </a:r>
            <a:r>
              <a:rPr lang="tr-TR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Mühendisi</a:t>
            </a:r>
            <a:endParaRPr lang="en-US" sz="3600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3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4896544" cy="792088"/>
          </a:xfrm>
        </p:spPr>
        <p:txBody>
          <a:bodyPr>
            <a:normAutofit/>
          </a:bodyPr>
          <a:lstStyle/>
          <a:p>
            <a:r>
              <a:rPr lang="tr-TR" sz="3000" b="1" spc="1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İhtiyaç Maddeleri</a:t>
            </a:r>
          </a:p>
        </p:txBody>
      </p:sp>
      <p:sp>
        <p:nvSpPr>
          <p:cNvPr id="7" name="Alt Başlık 6"/>
          <p:cNvSpPr>
            <a:spLocks noGrp="1"/>
          </p:cNvSpPr>
          <p:nvPr>
            <p:ph type="subTitle" idx="1"/>
          </p:nvPr>
        </p:nvSpPr>
        <p:spPr>
          <a:xfrm>
            <a:off x="555348" y="2420888"/>
            <a:ext cx="7848872" cy="3816424"/>
          </a:xfrm>
        </p:spPr>
        <p:txBody>
          <a:bodyPr>
            <a:normAutofit/>
          </a:bodyPr>
          <a:lstStyle/>
          <a:p>
            <a:pPr indent="-457200"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tr-TR" sz="2600" spc="100" dirty="0" smtClean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K </a:t>
            </a:r>
            <a:r>
              <a:rPr lang="tr-TR" sz="2600" spc="100" dirty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(ton/yıl) kalker, dolomit </a:t>
            </a:r>
            <a:r>
              <a:rPr lang="tr-TR" sz="2600" spc="100" dirty="0" smtClean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gibi kayaçlar</a:t>
            </a:r>
            <a:endParaRPr lang="tr-TR" sz="2600" spc="100" dirty="0">
              <a:solidFill>
                <a:schemeClr val="tx1"/>
              </a:solidFill>
              <a:ea typeface="+mj-ea"/>
              <a:cs typeface="Arial" panose="020B0604020202020204" pitchFamily="34" charset="0"/>
            </a:endParaRPr>
          </a:p>
          <a:p>
            <a:pPr indent="-457200"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tr-TR" sz="2600" spc="100" dirty="0" smtClean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Motorin (ton/yıl) </a:t>
            </a:r>
            <a:endParaRPr lang="tr-TR" sz="2600" spc="100" dirty="0">
              <a:solidFill>
                <a:schemeClr val="tx1"/>
              </a:solidFill>
              <a:ea typeface="+mj-ea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tr-TR" sz="3500" dirty="0" smtClean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sz="3500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sz="3500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Rounded Rectangle 4"/>
          <p:cNvSpPr txBox="1">
            <a:spLocks/>
          </p:cNvSpPr>
          <p:nvPr/>
        </p:nvSpPr>
        <p:spPr>
          <a:xfrm>
            <a:off x="533722" y="3356992"/>
            <a:ext cx="7776864" cy="1080120"/>
          </a:xfrm>
          <a:prstGeom prst="roundRect">
            <a:avLst/>
          </a:prstGeom>
          <a:gradFill>
            <a:gsLst>
              <a:gs pos="100000">
                <a:srgbClr val="3333CC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Motorin = </a:t>
            </a:r>
            <a:r>
              <a:rPr lang="pl-PL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pl-PL" sz="30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Gücü (KW) </a:t>
            </a:r>
            <a:r>
              <a:rPr lang="pl-PL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tr-TR" sz="3000" b="1" spc="1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0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pl-PL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0,25 </a:t>
            </a:r>
            <a:r>
              <a:rPr lang="pl-PL" sz="30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8 x G </a:t>
            </a:r>
            <a:r>
              <a:rPr lang="pl-PL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0,001</a:t>
            </a:r>
            <a:endParaRPr lang="pl-PL" sz="3000" b="1" spc="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rgbClr val="1F497D"/>
                </a:solidFill>
              </a:rPr>
              <a:t>    Reel </a:t>
            </a:r>
            <a:r>
              <a:rPr lang="tr-TR" sz="1600" dirty="0">
                <a:solidFill>
                  <a:srgbClr val="1F497D"/>
                </a:solidFill>
              </a:rPr>
              <a:t>Sektör Ar-Ge ve Uygulama Dairesi</a:t>
            </a:r>
          </a:p>
        </p:txBody>
      </p:sp>
      <p:sp>
        <p:nvSpPr>
          <p:cNvPr id="9" name="Başlık 5"/>
          <p:cNvSpPr txBox="1">
            <a:spLocks/>
          </p:cNvSpPr>
          <p:nvPr/>
        </p:nvSpPr>
        <p:spPr>
          <a:xfrm>
            <a:off x="539552" y="764704"/>
            <a:ext cx="4752528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spc="1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Kırma Taş İmalatı III</a:t>
            </a:r>
            <a:endParaRPr lang="tr-TR" sz="3200" b="1" spc="1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00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title"/>
          </p:nvPr>
        </p:nvSpPr>
        <p:spPr>
          <a:xfrm>
            <a:off x="653800" y="548680"/>
            <a:ext cx="5407177" cy="576064"/>
          </a:xfrm>
        </p:spPr>
        <p:txBody>
          <a:bodyPr>
            <a:normAutofit fontScale="90000"/>
          </a:bodyPr>
          <a:lstStyle/>
          <a:p>
            <a:r>
              <a:rPr lang="tr-TR" sz="34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4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spc="100" dirty="0" smtClean="0">
                <a:solidFill>
                  <a:srgbClr val="3333CC"/>
                </a:solidFill>
                <a:latin typeface="+mn-lt"/>
                <a:cs typeface="Arial" panose="020B0604020202020204" pitchFamily="34" charset="0"/>
              </a:rPr>
              <a:t>Hazır Beton I </a:t>
            </a:r>
            <a:r>
              <a:rPr lang="tr-TR" sz="3600" b="1" spc="100" dirty="0">
                <a:latin typeface="+mn-lt"/>
                <a:cs typeface="Arial" panose="020B0604020202020204" pitchFamily="34" charset="0"/>
              </a:rPr>
              <a:t/>
            </a:r>
            <a:br>
              <a:rPr lang="tr-TR" sz="3600" b="1" spc="100" dirty="0">
                <a:latin typeface="+mn-lt"/>
                <a:cs typeface="Arial" panose="020B0604020202020204" pitchFamily="34" charset="0"/>
              </a:rPr>
            </a:br>
            <a:endParaRPr lang="tr-TR" sz="3600" b="1" spc="1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679716" y="2258949"/>
            <a:ext cx="8013576" cy="187220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tr-TR" sz="2600" spc="100" dirty="0" err="1" smtClean="0">
                <a:cs typeface="Arial" panose="020B0604020202020204" pitchFamily="34" charset="0"/>
              </a:rPr>
              <a:t>Kh</a:t>
            </a:r>
            <a:r>
              <a:rPr lang="tr-TR" sz="2600" spc="100" dirty="0" smtClean="0">
                <a:cs typeface="Arial" panose="020B0604020202020204" pitchFamily="34" charset="0"/>
              </a:rPr>
              <a:t> </a:t>
            </a:r>
            <a:r>
              <a:rPr lang="tr-TR" sz="2600" spc="100" dirty="0">
                <a:cs typeface="Arial" panose="020B0604020202020204" pitchFamily="34" charset="0"/>
              </a:rPr>
              <a:t>= Beton </a:t>
            </a:r>
            <a:r>
              <a:rPr lang="tr-TR" sz="2600" spc="100" dirty="0" smtClean="0">
                <a:cs typeface="Arial" panose="020B0604020202020204" pitchFamily="34" charset="0"/>
              </a:rPr>
              <a:t>santralinin </a:t>
            </a:r>
            <a:r>
              <a:rPr lang="tr-TR" sz="2600" spc="100" dirty="0">
                <a:cs typeface="Arial" panose="020B0604020202020204" pitchFamily="34" charset="0"/>
              </a:rPr>
              <a:t>saatlik </a:t>
            </a:r>
            <a:r>
              <a:rPr lang="tr-TR" sz="2600" spc="100" dirty="0" smtClean="0">
                <a:cs typeface="Arial" panose="020B0604020202020204" pitchFamily="34" charset="0"/>
              </a:rPr>
              <a:t>kapasitesi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spc="100" dirty="0">
                <a:cs typeface="Arial" panose="020B0604020202020204" pitchFamily="34" charset="0"/>
              </a:rPr>
              <a:t> </a:t>
            </a:r>
            <a:r>
              <a:rPr lang="tr-TR" sz="2600" spc="100" dirty="0" smtClean="0">
                <a:cs typeface="Arial" panose="020B0604020202020204" pitchFamily="34" charset="0"/>
              </a:rPr>
              <a:t>       (</a:t>
            </a:r>
            <a:r>
              <a:rPr lang="tr-TR" sz="2600" spc="100" dirty="0">
                <a:cs typeface="Arial" panose="020B0604020202020204" pitchFamily="34" charset="0"/>
              </a:rPr>
              <a:t>m</a:t>
            </a:r>
            <a:r>
              <a:rPr lang="tr-TR" sz="2600" spc="100" baseline="30000" dirty="0">
                <a:cs typeface="Arial" panose="020B0604020202020204" pitchFamily="34" charset="0"/>
              </a:rPr>
              <a:t>3</a:t>
            </a:r>
            <a:r>
              <a:rPr lang="tr-TR" sz="2600" spc="100" dirty="0">
                <a:cs typeface="Arial" panose="020B0604020202020204" pitchFamily="34" charset="0"/>
              </a:rPr>
              <a:t>/saat) </a:t>
            </a:r>
            <a:endParaRPr lang="tr-TR" sz="2600" spc="100" dirty="0" smtClean="0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spc="100" dirty="0">
                <a:cs typeface="Arial" panose="020B0604020202020204" pitchFamily="34" charset="0"/>
              </a:rPr>
              <a:t>G = </a:t>
            </a:r>
            <a:r>
              <a:rPr lang="tr-TR" sz="2600" spc="100" dirty="0" smtClean="0">
                <a:cs typeface="Arial" panose="020B0604020202020204" pitchFamily="34" charset="0"/>
              </a:rPr>
              <a:t>Bölgeye </a:t>
            </a:r>
            <a:r>
              <a:rPr lang="tr-TR" sz="2600" spc="100" dirty="0">
                <a:cs typeface="Arial" panose="020B0604020202020204" pitchFamily="34" charset="0"/>
              </a:rPr>
              <a:t>göre 240 ile 300 </a:t>
            </a:r>
            <a:r>
              <a:rPr lang="tr-TR" sz="2600" spc="100" dirty="0" smtClean="0">
                <a:cs typeface="Arial" panose="020B0604020202020204" pitchFamily="34" charset="0"/>
              </a:rPr>
              <a:t>gün/yıl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spc="100" dirty="0">
                <a:cs typeface="Arial" panose="020B0604020202020204" pitchFamily="34" charset="0"/>
              </a:rPr>
              <a:t>R = </a:t>
            </a:r>
            <a:r>
              <a:rPr lang="tr-TR" sz="2600" spc="100" dirty="0" smtClean="0">
                <a:cs typeface="Arial" panose="020B0604020202020204" pitchFamily="34" charset="0"/>
              </a:rPr>
              <a:t>Verim faktörü % </a:t>
            </a:r>
            <a:r>
              <a:rPr lang="tr-TR" sz="2600" spc="100" dirty="0">
                <a:cs typeface="Arial" panose="020B0604020202020204" pitchFamily="34" charset="0"/>
              </a:rPr>
              <a:t>75 - % 90</a:t>
            </a:r>
          </a:p>
        </p:txBody>
      </p:sp>
      <p:sp>
        <p:nvSpPr>
          <p:cNvPr id="8" name="Rounded Rectangle 4"/>
          <p:cNvSpPr txBox="1">
            <a:spLocks/>
          </p:cNvSpPr>
          <p:nvPr/>
        </p:nvSpPr>
        <p:spPr>
          <a:xfrm>
            <a:off x="688494" y="1538869"/>
            <a:ext cx="6048672" cy="720080"/>
          </a:xfrm>
          <a:prstGeom prst="roundRect">
            <a:avLst/>
          </a:prstGeom>
          <a:gradFill>
            <a:gsLst>
              <a:gs pos="100000">
                <a:srgbClr val="3333CC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0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K1 </a:t>
            </a:r>
            <a:r>
              <a:rPr lang="pt-BR" sz="30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</a:t>
            </a:r>
            <a:r>
              <a:rPr lang="pt-BR" sz="3000" b="1" spc="1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30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/yıl) = Kh x 8 x G x R</a:t>
            </a:r>
          </a:p>
        </p:txBody>
      </p:sp>
      <p:sp>
        <p:nvSpPr>
          <p:cNvPr id="9" name="Başlık 5"/>
          <p:cNvSpPr txBox="1">
            <a:spLocks/>
          </p:cNvSpPr>
          <p:nvPr/>
        </p:nvSpPr>
        <p:spPr>
          <a:xfrm>
            <a:off x="687894" y="984359"/>
            <a:ext cx="801357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600" b="1" spc="100" dirty="0" smtClean="0">
                <a:solidFill>
                  <a:srgbClr val="3333CC"/>
                </a:solidFill>
                <a:latin typeface="+mn-lt"/>
                <a:cs typeface="Arial" panose="020B0604020202020204" pitchFamily="34" charset="0"/>
              </a:rPr>
              <a:t>Beton Santrali Kapasitesi:</a:t>
            </a:r>
            <a:endParaRPr lang="tr-TR" sz="2600" b="1" spc="100" dirty="0">
              <a:solidFill>
                <a:srgbClr val="3333CC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rgbClr val="1F497D"/>
                </a:solidFill>
              </a:rPr>
              <a:t>    Reel </a:t>
            </a:r>
            <a:r>
              <a:rPr lang="tr-TR" sz="1600" dirty="0">
                <a:solidFill>
                  <a:srgbClr val="1F497D"/>
                </a:solidFill>
              </a:rPr>
              <a:t>Sektör Ar-Ge ve Uygulama Dairesi</a:t>
            </a:r>
          </a:p>
        </p:txBody>
      </p:sp>
      <p:sp>
        <p:nvSpPr>
          <p:cNvPr id="10" name="Başlık 5"/>
          <p:cNvSpPr txBox="1">
            <a:spLocks/>
          </p:cNvSpPr>
          <p:nvPr/>
        </p:nvSpPr>
        <p:spPr>
          <a:xfrm>
            <a:off x="671447" y="3861048"/>
            <a:ext cx="6082766" cy="474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600" b="1" spc="100" dirty="0" err="1" smtClean="0">
                <a:solidFill>
                  <a:srgbClr val="3333CC"/>
                </a:solidFill>
                <a:latin typeface="+mn-lt"/>
                <a:cs typeface="Arial" panose="020B0604020202020204" pitchFamily="34" charset="0"/>
              </a:rPr>
              <a:t>Transmikserlerin</a:t>
            </a:r>
            <a:r>
              <a:rPr lang="tr-TR" sz="2600" b="1" spc="100" dirty="0" smtClean="0">
                <a:solidFill>
                  <a:srgbClr val="3333CC"/>
                </a:solidFill>
                <a:latin typeface="+mn-lt"/>
                <a:cs typeface="Arial" panose="020B0604020202020204" pitchFamily="34" charset="0"/>
              </a:rPr>
              <a:t> Kapasitesi:</a:t>
            </a:r>
            <a:endParaRPr lang="tr-TR" sz="2600" b="1" spc="100" dirty="0">
              <a:solidFill>
                <a:srgbClr val="3333CC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Rounded Rectangle 4"/>
          <p:cNvSpPr txBox="1">
            <a:spLocks/>
          </p:cNvSpPr>
          <p:nvPr/>
        </p:nvSpPr>
        <p:spPr>
          <a:xfrm>
            <a:off x="688494" y="4335887"/>
            <a:ext cx="5544616" cy="648072"/>
          </a:xfrm>
          <a:prstGeom prst="roundRect">
            <a:avLst/>
          </a:prstGeom>
          <a:gradFill>
            <a:gsLst>
              <a:gs pos="100000">
                <a:srgbClr val="3333CC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</a:t>
            </a:r>
            <a:r>
              <a:rPr lang="pt-BR" sz="2800" b="1" spc="1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/yıl) = Vt x ( 8/T) x G</a:t>
            </a:r>
          </a:p>
        </p:txBody>
      </p:sp>
      <p:sp>
        <p:nvSpPr>
          <p:cNvPr id="13" name="Alt Başlık 6"/>
          <p:cNvSpPr txBox="1">
            <a:spLocks/>
          </p:cNvSpPr>
          <p:nvPr/>
        </p:nvSpPr>
        <p:spPr>
          <a:xfrm>
            <a:off x="687894" y="4983959"/>
            <a:ext cx="7848872" cy="1757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  <a:defRPr lang="tr-TR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</a:pPr>
            <a:r>
              <a:rPr lang="tr-TR" sz="2600" spc="100" dirty="0" err="1" smtClean="0">
                <a:ea typeface="+mj-ea"/>
                <a:cs typeface="Arial" panose="020B0604020202020204" pitchFamily="34" charset="0"/>
              </a:rPr>
              <a:t>Vt</a:t>
            </a:r>
            <a:r>
              <a:rPr lang="tr-TR" sz="2600" spc="100" dirty="0" smtClean="0">
                <a:ea typeface="+mj-ea"/>
                <a:cs typeface="Arial" panose="020B0604020202020204" pitchFamily="34" charset="0"/>
              </a:rPr>
              <a:t> = </a:t>
            </a:r>
            <a:r>
              <a:rPr lang="tr-TR" sz="2600" spc="100" dirty="0" err="1" smtClean="0">
                <a:ea typeface="+mj-ea"/>
                <a:cs typeface="Arial" panose="020B0604020202020204" pitchFamily="34" charset="0"/>
              </a:rPr>
              <a:t>Transmikserlerin</a:t>
            </a:r>
            <a:r>
              <a:rPr lang="tr-TR" sz="2600" spc="100" dirty="0" smtClean="0">
                <a:ea typeface="+mj-ea"/>
                <a:cs typeface="Arial" panose="020B0604020202020204" pitchFamily="34" charset="0"/>
              </a:rPr>
              <a:t> toplam faydalı </a:t>
            </a:r>
            <a:r>
              <a:rPr lang="tr-TR" sz="2600" dirty="0" smtClean="0">
                <a:ea typeface="+mj-ea"/>
                <a:cs typeface="Arial" panose="020B0604020202020204" pitchFamily="34" charset="0"/>
              </a:rPr>
              <a:t>hacimleri (m</a:t>
            </a:r>
            <a:r>
              <a:rPr lang="tr-TR" sz="2600" baseline="30000" dirty="0" smtClean="0">
                <a:ea typeface="+mj-ea"/>
                <a:cs typeface="Arial" panose="020B0604020202020204" pitchFamily="34" charset="0"/>
              </a:rPr>
              <a:t>3</a:t>
            </a:r>
            <a:r>
              <a:rPr lang="tr-TR" sz="2600" dirty="0" smtClean="0">
                <a:ea typeface="+mj-ea"/>
                <a:cs typeface="Arial" panose="020B0604020202020204" pitchFamily="34" charset="0"/>
              </a:rPr>
              <a:t>)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tr-TR" sz="2600" dirty="0" smtClean="0">
                <a:ea typeface="+mj-ea"/>
                <a:cs typeface="Arial" panose="020B0604020202020204" pitchFamily="34" charset="0"/>
              </a:rPr>
              <a:t>G = Bölgeye göre 240 ile 300 gün/yıl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tr-TR" sz="2600" dirty="0" smtClean="0">
                <a:ea typeface="+mj-ea"/>
                <a:cs typeface="Arial" panose="020B0604020202020204" pitchFamily="34" charset="0"/>
              </a:rPr>
              <a:t>T = </a:t>
            </a:r>
            <a:r>
              <a:rPr lang="tr-TR" sz="2600" dirty="0" err="1" smtClean="0">
                <a:ea typeface="+mj-ea"/>
                <a:cs typeface="Arial" panose="020B0604020202020204" pitchFamily="34" charset="0"/>
              </a:rPr>
              <a:t>Transmikserlerin</a:t>
            </a:r>
            <a:r>
              <a:rPr lang="tr-TR" sz="2600" dirty="0" smtClean="0">
                <a:ea typeface="+mj-ea"/>
                <a:cs typeface="Arial" panose="020B0604020202020204" pitchFamily="34" charset="0"/>
              </a:rPr>
              <a:t> dolum - inşaat sahasına gidiş - boşaltma - dönüş süresi (saat)</a:t>
            </a:r>
            <a:endParaRPr lang="tr-TR" sz="2600" dirty="0"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71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512088" y="1700808"/>
            <a:ext cx="8083312" cy="223224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tr-TR" sz="6500" spc="100" dirty="0" smtClean="0">
                <a:cs typeface="Arial" panose="020B0604020202020204" pitchFamily="34" charset="0"/>
              </a:rPr>
              <a:t> Beton Santrali (K1</a:t>
            </a:r>
            <a:r>
              <a:rPr lang="tr-TR" sz="6500" spc="100" dirty="0">
                <a:cs typeface="Arial" panose="020B0604020202020204" pitchFamily="34" charset="0"/>
              </a:rPr>
              <a:t>) </a:t>
            </a:r>
            <a:r>
              <a:rPr lang="tr-TR" sz="6500" spc="100" dirty="0" smtClean="0">
                <a:cs typeface="Arial" panose="020B0604020202020204" pitchFamily="34" charset="0"/>
              </a:rPr>
              <a:t>ve </a:t>
            </a:r>
            <a:r>
              <a:rPr lang="tr-TR" sz="6500" spc="100" dirty="0" err="1" smtClean="0">
                <a:cs typeface="Arial" panose="020B0604020202020204" pitchFamily="34" charset="0"/>
              </a:rPr>
              <a:t>Transmikserlerin</a:t>
            </a:r>
            <a:r>
              <a:rPr lang="tr-TR" sz="6500" spc="100" dirty="0" smtClean="0">
                <a:cs typeface="Arial" panose="020B0604020202020204" pitchFamily="34" charset="0"/>
              </a:rPr>
              <a:t> </a:t>
            </a:r>
            <a:r>
              <a:rPr lang="tr-TR" sz="6500" spc="100" dirty="0">
                <a:cs typeface="Arial" panose="020B0604020202020204" pitchFamily="34" charset="0"/>
              </a:rPr>
              <a:t>(K2) </a:t>
            </a:r>
            <a:r>
              <a:rPr lang="tr-TR" sz="6500" spc="100" dirty="0" smtClean="0">
                <a:cs typeface="Arial" panose="020B0604020202020204" pitchFamily="34" charset="0"/>
              </a:rPr>
              <a:t>kapasite </a:t>
            </a:r>
            <a:r>
              <a:rPr lang="tr-TR" sz="6500" spc="100" dirty="0">
                <a:cs typeface="Arial" panose="020B0604020202020204" pitchFamily="34" charset="0"/>
              </a:rPr>
              <a:t>değerlerinden küçük olanı Hazır Beton Üretim miktarı olarak esas </a:t>
            </a:r>
            <a:r>
              <a:rPr lang="tr-TR" sz="6500" spc="100" dirty="0" smtClean="0">
                <a:cs typeface="Arial" panose="020B0604020202020204" pitchFamily="34" charset="0"/>
              </a:rPr>
              <a:t>alınır.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tr-TR" sz="6500" spc="100" dirty="0" smtClean="0">
                <a:cs typeface="Arial" panose="020B0604020202020204" pitchFamily="34" charset="0"/>
              </a:rPr>
              <a:t> Bu </a:t>
            </a:r>
            <a:r>
              <a:rPr lang="tr-TR" sz="6500" spc="100" dirty="0">
                <a:cs typeface="Arial" panose="020B0604020202020204" pitchFamily="34" charset="0"/>
              </a:rPr>
              <a:t>değer 2,4 ile çarpılarak tesisin üretim kapasitesi ton/yıl </a:t>
            </a:r>
            <a:r>
              <a:rPr lang="tr-TR" sz="6500" spc="100" dirty="0" smtClean="0">
                <a:cs typeface="Arial" panose="020B0604020202020204" pitchFamily="34" charset="0"/>
              </a:rPr>
              <a:t>olarak belirlenir.</a:t>
            </a:r>
            <a:endParaRPr lang="tr-TR" sz="6500" spc="100" dirty="0">
              <a:cs typeface="Arial" panose="020B0604020202020204" pitchFamily="34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tr-TR" sz="1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tr-TR" sz="41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tr-TR" sz="3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tr-TR" sz="3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tr-T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 txBox="1">
            <a:spLocks/>
          </p:cNvSpPr>
          <p:nvPr/>
        </p:nvSpPr>
        <p:spPr>
          <a:xfrm>
            <a:off x="639349" y="3933056"/>
            <a:ext cx="7963080" cy="796950"/>
          </a:xfrm>
          <a:prstGeom prst="roundRect">
            <a:avLst/>
          </a:prstGeom>
          <a:gradFill>
            <a:gsLst>
              <a:gs pos="100000">
                <a:schemeClr val="accent1">
                  <a:shade val="51000"/>
                  <a:satMod val="130000"/>
                </a:schemeClr>
              </a:gs>
              <a:gs pos="98000">
                <a:srgbClr val="3333CC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Üretim Miktarı (Ton/yıl) = 2,4 (Ton/m</a:t>
            </a:r>
            <a:r>
              <a:rPr lang="pl-PL" sz="3200" b="1" spc="1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x K1 (m</a:t>
            </a:r>
            <a:r>
              <a:rPr lang="pl-PL" sz="3200" b="1" spc="1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/yıl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3200" b="1" spc="1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pl-PL" sz="32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veya K2 (m</a:t>
            </a:r>
            <a:r>
              <a:rPr lang="pl-PL" sz="3200" b="1" spc="1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32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/yıl) </a:t>
            </a:r>
            <a:endParaRPr lang="en-US" sz="3200" spc="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0377" y="1168077"/>
            <a:ext cx="4281935" cy="504056"/>
          </a:xfrm>
        </p:spPr>
        <p:txBody>
          <a:bodyPr>
            <a:normAutofit/>
          </a:bodyPr>
          <a:lstStyle/>
          <a:p>
            <a:r>
              <a:rPr lang="tr-TR" sz="2600" b="1" spc="100" dirty="0">
                <a:solidFill>
                  <a:srgbClr val="3333CC"/>
                </a:solidFill>
                <a:latin typeface="+mn-lt"/>
                <a:cs typeface="Arial" panose="020B0604020202020204" pitchFamily="34" charset="0"/>
              </a:rPr>
              <a:t>Üretim Hesabı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rgbClr val="1F497D"/>
                </a:solidFill>
              </a:rPr>
              <a:t>    Reel </a:t>
            </a:r>
            <a:r>
              <a:rPr lang="tr-TR" sz="1600" dirty="0">
                <a:solidFill>
                  <a:srgbClr val="1F497D"/>
                </a:solidFill>
              </a:rPr>
              <a:t>Sektör Ar-Ge ve Uygulama Dairesi</a:t>
            </a:r>
          </a:p>
        </p:txBody>
      </p:sp>
      <p:sp>
        <p:nvSpPr>
          <p:cNvPr id="7" name="Başlık 5"/>
          <p:cNvSpPr txBox="1">
            <a:spLocks/>
          </p:cNvSpPr>
          <p:nvPr/>
        </p:nvSpPr>
        <p:spPr>
          <a:xfrm>
            <a:off x="530377" y="606109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spc="100" dirty="0" smtClean="0">
                <a:solidFill>
                  <a:srgbClr val="3333CC"/>
                </a:solidFill>
                <a:latin typeface="+mn-lt"/>
                <a:cs typeface="Arial" panose="020B0604020202020204" pitchFamily="34" charset="0"/>
              </a:rPr>
              <a:t>Hazır Beton II</a:t>
            </a:r>
            <a:endParaRPr lang="tr-TR" sz="3200" b="1" spc="100" dirty="0">
              <a:solidFill>
                <a:srgbClr val="3333CC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74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ctrTitle"/>
          </p:nvPr>
        </p:nvSpPr>
        <p:spPr>
          <a:xfrm>
            <a:off x="530377" y="1556792"/>
            <a:ext cx="4258373" cy="648072"/>
          </a:xfrm>
        </p:spPr>
        <p:txBody>
          <a:bodyPr>
            <a:normAutofit/>
          </a:bodyPr>
          <a:lstStyle/>
          <a:p>
            <a:r>
              <a:rPr lang="tr-TR" sz="2600" b="1" spc="100" dirty="0">
                <a:solidFill>
                  <a:srgbClr val="3333CC"/>
                </a:solidFill>
                <a:latin typeface="+mn-lt"/>
                <a:cs typeface="Arial" panose="020B0604020202020204" pitchFamily="34" charset="0"/>
              </a:rPr>
              <a:t>İhtiyaç Maddeleri</a:t>
            </a:r>
          </a:p>
        </p:txBody>
      </p:sp>
      <p:sp>
        <p:nvSpPr>
          <p:cNvPr id="7" name="Alt Başlık 6"/>
          <p:cNvSpPr>
            <a:spLocks noGrp="1"/>
          </p:cNvSpPr>
          <p:nvPr>
            <p:ph type="subTitle" idx="1"/>
          </p:nvPr>
        </p:nvSpPr>
        <p:spPr>
          <a:xfrm>
            <a:off x="530377" y="2276872"/>
            <a:ext cx="7848872" cy="252028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tr-TR" sz="2600" spc="100" dirty="0" smtClean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 Çimento               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tr-TR" sz="2600" spc="100" dirty="0" smtClean="0">
                <a:solidFill>
                  <a:schemeClr val="tx1"/>
                </a:solidFill>
                <a:cs typeface="Arial" panose="020B0604020202020204" pitchFamily="34" charset="0"/>
              </a:rPr>
              <a:t> Agrega </a:t>
            </a:r>
            <a:endParaRPr lang="tr-TR" sz="2600" spc="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tr-TR" sz="2600" spc="100" dirty="0" smtClean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 Su 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tr-TR" sz="2600" spc="100" dirty="0" smtClean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 Katkı maddeleri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tr-TR" sz="2600" spc="100" dirty="0" smtClean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 Motorin (ton/yıl)</a:t>
            </a:r>
            <a:endParaRPr lang="tr-TR" sz="2600" dirty="0" smtClean="0">
              <a:solidFill>
                <a:schemeClr val="tx2"/>
              </a:solidFill>
              <a:ea typeface="+mj-ea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sz="3500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Rounded Rectangle 4"/>
          <p:cNvSpPr txBox="1">
            <a:spLocks/>
          </p:cNvSpPr>
          <p:nvPr/>
        </p:nvSpPr>
        <p:spPr>
          <a:xfrm>
            <a:off x="511621" y="4581128"/>
            <a:ext cx="8246576" cy="1080120"/>
          </a:xfrm>
          <a:prstGeom prst="roundRect">
            <a:avLst/>
          </a:prstGeom>
          <a:gradFill>
            <a:gsLst>
              <a:gs pos="100000">
                <a:srgbClr val="3333CC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Motorin = </a:t>
            </a:r>
            <a:r>
              <a:rPr lang="pl-PL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pl-PL" sz="28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Gücü (KW) </a:t>
            </a:r>
            <a:r>
              <a:rPr lang="pl-PL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tr-TR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0,25</a:t>
            </a:r>
            <a:r>
              <a:rPr lang="tr-TR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  <a:p>
            <a:r>
              <a:rPr lang="tr-TR" sz="28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l-PL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pl-PL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spc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x G </a:t>
            </a:r>
            <a:r>
              <a:rPr lang="pl-PL" sz="2800" b="1" spc="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0,001</a:t>
            </a:r>
            <a:endParaRPr lang="pl-PL" sz="2800" b="1" spc="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rgbClr val="1F497D"/>
                </a:solidFill>
              </a:rPr>
              <a:t>    Reel </a:t>
            </a:r>
            <a:r>
              <a:rPr lang="tr-TR" sz="1600" dirty="0">
                <a:solidFill>
                  <a:srgbClr val="1F497D"/>
                </a:solidFill>
              </a:rPr>
              <a:t>Sektör Ar-Ge ve Uygulama Dairesi</a:t>
            </a:r>
          </a:p>
        </p:txBody>
      </p:sp>
      <p:sp>
        <p:nvSpPr>
          <p:cNvPr id="9" name="Başlık 5"/>
          <p:cNvSpPr txBox="1">
            <a:spLocks/>
          </p:cNvSpPr>
          <p:nvPr/>
        </p:nvSpPr>
        <p:spPr>
          <a:xfrm>
            <a:off x="530377" y="836712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spc="100" dirty="0" smtClean="0">
                <a:solidFill>
                  <a:srgbClr val="3333CC"/>
                </a:solidFill>
                <a:latin typeface="+mn-lt"/>
                <a:cs typeface="Arial" panose="020B0604020202020204" pitchFamily="34" charset="0"/>
              </a:rPr>
              <a:t>Hazır Beton III</a:t>
            </a:r>
            <a:endParaRPr lang="tr-TR" sz="3200" b="1" spc="100" dirty="0">
              <a:solidFill>
                <a:srgbClr val="3333CC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85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242380" y="1988840"/>
            <a:ext cx="8496944" cy="184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tr-TR" sz="4000" b="1" dirty="0" smtClean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4000" b="1" dirty="0" err="1">
                <a:solidFill>
                  <a:srgbClr val="FF0000"/>
                </a:solidFill>
              </a:rPr>
              <a:t>Teşekkür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Ederiz</a:t>
            </a:r>
            <a:endParaRPr lang="tr-TR" sz="4000" b="1" dirty="0" smtClean="0">
              <a:solidFill>
                <a:prstClr val="black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Reel </a:t>
            </a:r>
            <a:r>
              <a:rPr lang="tr-TR" sz="16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Sektör Ar-Ge ve Uygulama Dairesi</a:t>
            </a:r>
          </a:p>
        </p:txBody>
      </p:sp>
    </p:spTree>
    <p:extLst>
      <p:ext uri="{BB962C8B-B14F-4D97-AF65-F5344CB8AC3E}">
        <p14:creationId xmlns:p14="http://schemas.microsoft.com/office/powerpoint/2010/main" val="155529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593725" y="549275"/>
            <a:ext cx="792003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b="1" dirty="0" smtClean="0">
                <a:solidFill>
                  <a:srgbClr val="3333CC"/>
                </a:solidFill>
              </a:rPr>
              <a:t>Harman Hazırlama</a:t>
            </a:r>
            <a:r>
              <a:rPr lang="tr-TR" altLang="tr-TR" sz="1800" dirty="0" smtClean="0"/>
              <a:t> </a:t>
            </a:r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539750" y="1198563"/>
            <a:ext cx="8029575" cy="2324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Blip>
                <a:blip r:embed="rId3"/>
              </a:buBlip>
            </a:pPr>
            <a:r>
              <a:rPr lang="tr-TR" altLang="tr-TR" sz="2600" dirty="0" smtClean="0">
                <a:solidFill>
                  <a:srgbClr val="000000"/>
                </a:solidFill>
              </a:rPr>
              <a:t> Harman hazırlama işlemi değirmenlerde yapılır.</a:t>
            </a:r>
          </a:p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Değirmenlerin öğütme kapasitesi</a:t>
            </a:r>
          </a:p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600" dirty="0" smtClean="0">
                <a:solidFill>
                  <a:srgbClr val="000000"/>
                </a:solidFill>
              </a:rPr>
              <a:t> </a:t>
            </a:r>
          </a:p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K = Değirmenlere bir şarjda konan toplam katı madde miktarı (kg) 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S = Ortalama öğütme süresi (saat)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9749" y="3550134"/>
            <a:ext cx="7974013" cy="931334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3200" b="1" dirty="0" smtClean="0">
                <a:solidFill>
                  <a:schemeClr val="bg1"/>
                </a:solidFill>
              </a:rPr>
              <a:t>D (</a:t>
            </a:r>
            <a:r>
              <a:rPr lang="tr-TR" altLang="tr-TR" sz="3200" b="1" dirty="0">
                <a:solidFill>
                  <a:schemeClr val="bg1"/>
                </a:solidFill>
              </a:rPr>
              <a:t>ton/gün) </a:t>
            </a:r>
            <a:r>
              <a:rPr lang="tr-TR" altLang="tr-TR" sz="3200" b="1" dirty="0" smtClean="0">
                <a:solidFill>
                  <a:schemeClr val="bg1"/>
                </a:solidFill>
              </a:rPr>
              <a:t>= </a:t>
            </a:r>
            <a:r>
              <a:rPr lang="tr-TR" altLang="tr-TR" sz="3200" b="1" dirty="0">
                <a:solidFill>
                  <a:schemeClr val="bg1"/>
                </a:solidFill>
              </a:rPr>
              <a:t>(K x 24) / (s x </a:t>
            </a:r>
            <a:r>
              <a:rPr lang="tr-TR" altLang="tr-TR" sz="3200" b="1" dirty="0" smtClean="0">
                <a:solidFill>
                  <a:schemeClr val="bg1"/>
                </a:solidFill>
              </a:rPr>
              <a:t>1.000</a:t>
            </a:r>
            <a:r>
              <a:rPr lang="tr-TR" altLang="tr-TR" sz="3200" b="1" dirty="0">
                <a:solidFill>
                  <a:schemeClr val="bg1"/>
                </a:solidFill>
              </a:rPr>
              <a:t>) </a:t>
            </a:r>
            <a:r>
              <a:rPr lang="tr-TR" altLang="tr-TR" sz="3200" b="1" dirty="0" smtClean="0">
                <a:solidFill>
                  <a:schemeClr val="bg1"/>
                </a:solidFill>
              </a:rPr>
              <a:t>(kuru)</a:t>
            </a:r>
            <a:endParaRPr lang="tr-TR" altLang="tr-TR" sz="3200" b="1" dirty="0">
              <a:solidFill>
                <a:schemeClr val="bg1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</p:spTree>
    <p:extLst>
      <p:ext uri="{BB962C8B-B14F-4D97-AF65-F5344CB8AC3E}">
        <p14:creationId xmlns:p14="http://schemas.microsoft.com/office/powerpoint/2010/main" val="35771137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468313" y="549275"/>
            <a:ext cx="79200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b="1" smtClean="0">
                <a:solidFill>
                  <a:srgbClr val="3333CC"/>
                </a:solidFill>
              </a:rPr>
              <a:t>Şekillendirme (Presler)</a:t>
            </a:r>
            <a:endParaRPr lang="tr-TR" altLang="tr-TR" smtClean="0">
              <a:solidFill>
                <a:srgbClr val="3333CC"/>
              </a:solidFill>
            </a:endParaRPr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412750" y="1131888"/>
            <a:ext cx="8029575" cy="2324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Blip>
                <a:blip r:embed="rId3"/>
              </a:buBlip>
            </a:pPr>
            <a:r>
              <a:rPr lang="tr-TR" altLang="tr-TR" sz="2600" dirty="0" smtClean="0">
                <a:solidFill>
                  <a:srgbClr val="000000"/>
                </a:solidFill>
              </a:rPr>
              <a:t> Yer ve Duvar Karosu Şekillendirme Kapasitesi (P) </a:t>
            </a:r>
          </a:p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tr-TR" altLang="tr-TR" sz="2600" b="1" dirty="0" smtClean="0">
              <a:solidFill>
                <a:srgbClr val="000000"/>
              </a:solidFill>
            </a:endParaRPr>
          </a:p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err="1" smtClean="0">
                <a:solidFill>
                  <a:srgbClr val="000000"/>
                </a:solidFill>
              </a:rPr>
              <a:t>S</a:t>
            </a:r>
            <a:r>
              <a:rPr lang="tr-TR" altLang="tr-TR" sz="2600" baseline="-25000" dirty="0" err="1" smtClean="0">
                <a:solidFill>
                  <a:srgbClr val="000000"/>
                </a:solidFill>
              </a:rPr>
              <a:t>ort</a:t>
            </a:r>
            <a:r>
              <a:rPr lang="tr-TR" altLang="tr-TR" sz="2600" baseline="-25000" dirty="0" smtClean="0">
                <a:solidFill>
                  <a:srgbClr val="000000"/>
                </a:solidFill>
              </a:rPr>
              <a:t> </a:t>
            </a:r>
            <a:r>
              <a:rPr lang="tr-TR" altLang="tr-TR" sz="2600" dirty="0" smtClean="0">
                <a:solidFill>
                  <a:srgbClr val="000000"/>
                </a:solidFill>
              </a:rPr>
              <a:t>=(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Maks</a:t>
            </a:r>
            <a:r>
              <a:rPr lang="tr-TR" altLang="tr-TR" sz="2600" dirty="0" smtClean="0">
                <a:solidFill>
                  <a:srgbClr val="000000"/>
                </a:solidFill>
              </a:rPr>
              <a:t>. 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strok+Min</a:t>
            </a:r>
            <a:r>
              <a:rPr lang="tr-TR" altLang="tr-TR" sz="2600" dirty="0" smtClean="0">
                <a:solidFill>
                  <a:srgbClr val="000000"/>
                </a:solidFill>
              </a:rPr>
              <a:t>. 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strok</a:t>
            </a:r>
            <a:r>
              <a:rPr lang="tr-TR" altLang="tr-TR" sz="2600" dirty="0" smtClean="0">
                <a:solidFill>
                  <a:srgbClr val="000000"/>
                </a:solidFill>
              </a:rPr>
              <a:t> )/2 (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strok</a:t>
            </a:r>
            <a:r>
              <a:rPr lang="tr-TR" altLang="tr-TR" sz="2600" dirty="0" smtClean="0">
                <a:solidFill>
                  <a:srgbClr val="000000"/>
                </a:solidFill>
              </a:rPr>
              <a:t>/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dk</a:t>
            </a:r>
            <a:r>
              <a:rPr lang="tr-TR" altLang="tr-TR" sz="2600" dirty="0" smtClean="0">
                <a:solidFill>
                  <a:srgbClr val="000000"/>
                </a:solidFill>
              </a:rPr>
              <a:t>) 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A= preste 1 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strokta</a:t>
            </a:r>
            <a:r>
              <a:rPr lang="tr-TR" altLang="tr-TR" sz="2600" dirty="0" smtClean="0">
                <a:solidFill>
                  <a:srgbClr val="000000"/>
                </a:solidFill>
              </a:rPr>
              <a:t> şekillendirilen yarı mamul toplam boyutu (m</a:t>
            </a:r>
            <a:r>
              <a:rPr lang="tr-TR" altLang="tr-TR" sz="2600" baseline="30000" dirty="0" smtClean="0">
                <a:solidFill>
                  <a:srgbClr val="000000"/>
                </a:solidFill>
              </a:rPr>
              <a:t>2</a:t>
            </a:r>
            <a:r>
              <a:rPr lang="tr-TR" altLang="tr-TR" sz="2600" dirty="0" smtClean="0">
                <a:solidFill>
                  <a:srgbClr val="000000"/>
                </a:solidFill>
              </a:rPr>
              <a:t>)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N= pres adedi 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339084"/>
              </p:ext>
            </p:extLst>
          </p:nvPr>
        </p:nvGraphicFramePr>
        <p:xfrm>
          <a:off x="365391" y="3284984"/>
          <a:ext cx="7916862" cy="97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7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156">
                <a:tc rowSpan="2">
                  <a:txBody>
                    <a:bodyPr/>
                    <a:lstStyle/>
                    <a:p>
                      <a:r>
                        <a:rPr lang="tr-TR" altLang="tr-TR" sz="2600" dirty="0" smtClean="0">
                          <a:latin typeface="Calibri" pitchFamily="34" charset="0"/>
                        </a:rPr>
                        <a:t>R</a:t>
                      </a:r>
                      <a:endParaRPr lang="tr-TR" sz="2600" dirty="0"/>
                    </a:p>
                  </a:txBody>
                  <a:tcPr marL="91443" marR="91443" marT="45691" marB="4569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altLang="tr-TR" sz="2600" dirty="0" smtClean="0">
                          <a:latin typeface="Calibri" pitchFamily="34" charset="0"/>
                        </a:rPr>
                        <a:t>=</a:t>
                      </a:r>
                      <a:endParaRPr lang="tr-TR" sz="2600" dirty="0"/>
                    </a:p>
                  </a:txBody>
                  <a:tcPr marL="91443" marR="91443" marT="45691" marB="4569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2600" dirty="0" smtClean="0">
                          <a:latin typeface="Calibri" pitchFamily="34" charset="0"/>
                        </a:rPr>
                        <a:t>Pres verimi </a:t>
                      </a:r>
                    </a:p>
                  </a:txBody>
                  <a:tcPr marL="91443" marR="91443" marT="45691" marB="4569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altLang="tr-TR" sz="2600" dirty="0" smtClean="0">
                          <a:latin typeface="Calibri" pitchFamily="34" charset="0"/>
                        </a:rPr>
                        <a:t>Tekli basan preslerde: R= % 85 </a:t>
                      </a:r>
                      <a:endParaRPr lang="tr-TR" sz="2600" dirty="0"/>
                    </a:p>
                  </a:txBody>
                  <a:tcPr marL="91443" marR="91443" marT="45691" marB="4569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156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2600" dirty="0" smtClean="0">
                          <a:latin typeface="Calibri" pitchFamily="34" charset="0"/>
                        </a:rPr>
                        <a:t>Çoklu basan preslerde: R= % 65</a:t>
                      </a:r>
                    </a:p>
                  </a:txBody>
                  <a:tcPr marL="91443" marR="91443" marT="45691" marB="4569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" name="Düz Ok Bağlayıcısı 4"/>
          <p:cNvCxnSpPr/>
          <p:nvPr/>
        </p:nvCxnSpPr>
        <p:spPr bwMode="auto">
          <a:xfrm flipV="1">
            <a:off x="2865979" y="3573016"/>
            <a:ext cx="468932" cy="199382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 bwMode="auto">
          <a:xfrm>
            <a:off x="2865979" y="3813621"/>
            <a:ext cx="468932" cy="17938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ounded Rectangle 4"/>
          <p:cNvSpPr/>
          <p:nvPr/>
        </p:nvSpPr>
        <p:spPr>
          <a:xfrm>
            <a:off x="468312" y="4369874"/>
            <a:ext cx="7848103" cy="931334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3200" b="1" dirty="0">
                <a:solidFill>
                  <a:schemeClr val="bg1"/>
                </a:solidFill>
              </a:rPr>
              <a:t>P = </a:t>
            </a:r>
            <a:r>
              <a:rPr lang="tr-TR" altLang="tr-TR" sz="3200" b="1" dirty="0" err="1">
                <a:solidFill>
                  <a:schemeClr val="bg1"/>
                </a:solidFill>
              </a:rPr>
              <a:t>S</a:t>
            </a:r>
            <a:r>
              <a:rPr lang="tr-TR" altLang="tr-TR" sz="3200" b="1" baseline="-25000" dirty="0" err="1">
                <a:solidFill>
                  <a:schemeClr val="bg1"/>
                </a:solidFill>
              </a:rPr>
              <a:t>ort</a:t>
            </a:r>
            <a:r>
              <a:rPr lang="tr-TR" altLang="tr-TR" sz="3200" dirty="0">
                <a:solidFill>
                  <a:schemeClr val="bg1"/>
                </a:solidFill>
              </a:rPr>
              <a:t> </a:t>
            </a:r>
            <a:r>
              <a:rPr lang="tr-TR" altLang="tr-TR" sz="3200" b="1" dirty="0">
                <a:solidFill>
                  <a:schemeClr val="bg1"/>
                </a:solidFill>
              </a:rPr>
              <a:t>x A x N x 60 (m</a:t>
            </a:r>
            <a:r>
              <a:rPr lang="tr-TR" altLang="tr-TR" sz="3200" b="1" baseline="30000" dirty="0">
                <a:solidFill>
                  <a:schemeClr val="bg1"/>
                </a:solidFill>
              </a:rPr>
              <a:t>2</a:t>
            </a:r>
            <a:r>
              <a:rPr lang="tr-TR" altLang="tr-TR" sz="3200" b="1" dirty="0">
                <a:solidFill>
                  <a:schemeClr val="bg1"/>
                </a:solidFill>
              </a:rPr>
              <a:t>/saat) x R</a:t>
            </a:r>
            <a:endParaRPr lang="tr-TR" altLang="tr-TR" sz="3200" dirty="0">
              <a:solidFill>
                <a:schemeClr val="bg1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</p:spTree>
    <p:extLst>
      <p:ext uri="{BB962C8B-B14F-4D97-AF65-F5344CB8AC3E}">
        <p14:creationId xmlns:p14="http://schemas.microsoft.com/office/powerpoint/2010/main" val="37486019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539750" y="1636831"/>
            <a:ext cx="8029575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B = Fırına 1 vagonun veya pasajın verilme süresi (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dk</a:t>
            </a:r>
            <a:r>
              <a:rPr lang="tr-TR" altLang="tr-TR" sz="2600" dirty="0" smtClean="0">
                <a:solidFill>
                  <a:srgbClr val="000000"/>
                </a:solidFill>
              </a:rPr>
              <a:t>) </a:t>
            </a: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n = 1 vagona veya pasaja yüklenen karo miktarı (m</a:t>
            </a:r>
            <a:r>
              <a:rPr lang="tr-TR" altLang="tr-TR" sz="2600" baseline="30000" dirty="0" smtClean="0">
                <a:solidFill>
                  <a:srgbClr val="000000"/>
                </a:solidFill>
              </a:rPr>
              <a:t>2</a:t>
            </a:r>
            <a:r>
              <a:rPr lang="tr-TR" altLang="tr-TR" sz="2600" dirty="0" smtClean="0">
                <a:solidFill>
                  <a:srgbClr val="000000"/>
                </a:solidFill>
              </a:rPr>
              <a:t>) </a:t>
            </a: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</a:t>
            </a: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tr-TR" altLang="tr-TR" sz="2000" dirty="0">
              <a:solidFill>
                <a:srgbClr val="000000"/>
              </a:solidFill>
            </a:endParaRP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1.440= 60 (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dk</a:t>
            </a:r>
            <a:r>
              <a:rPr lang="tr-TR" altLang="tr-TR" sz="2600" dirty="0" smtClean="0">
                <a:solidFill>
                  <a:srgbClr val="000000"/>
                </a:solidFill>
              </a:rPr>
              <a:t>/saat) x 24 (saat/gün)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882775" y="3630234"/>
            <a:ext cx="6407150" cy="44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b="1" dirty="0" smtClean="0">
                <a:solidFill>
                  <a:srgbClr val="3333CC"/>
                </a:solidFill>
              </a:rPr>
              <a:t>b- </a:t>
            </a:r>
            <a:r>
              <a:rPr lang="tr-TR" altLang="tr-TR" sz="2600" b="1" dirty="0" err="1" smtClean="0">
                <a:solidFill>
                  <a:srgbClr val="3333CC"/>
                </a:solidFill>
              </a:rPr>
              <a:t>Rulolu</a:t>
            </a:r>
            <a:r>
              <a:rPr lang="tr-TR" altLang="tr-TR" sz="2600" b="1" dirty="0" smtClean="0">
                <a:solidFill>
                  <a:srgbClr val="3333CC"/>
                </a:solidFill>
              </a:rPr>
              <a:t> (Roller) fırın kapasitesi (RF)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468313" y="476250"/>
            <a:ext cx="7848600" cy="93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b="1" dirty="0" smtClean="0">
                <a:solidFill>
                  <a:srgbClr val="3333CC"/>
                </a:solidFill>
              </a:rPr>
              <a:t>Pişirme</a:t>
            </a:r>
            <a:br>
              <a:rPr lang="tr-TR" altLang="tr-TR" b="1" dirty="0" smtClean="0">
                <a:solidFill>
                  <a:srgbClr val="3333CC"/>
                </a:solidFill>
              </a:rPr>
            </a:br>
            <a:r>
              <a:rPr lang="tr-TR" altLang="tr-TR" b="1" dirty="0" smtClean="0">
                <a:solidFill>
                  <a:srgbClr val="3333CC"/>
                </a:solidFill>
              </a:rPr>
              <a:t>	</a:t>
            </a:r>
            <a:r>
              <a:rPr lang="tr-TR" altLang="tr-TR" sz="2800" b="1" dirty="0" smtClean="0">
                <a:solidFill>
                  <a:srgbClr val="3333CC"/>
                </a:solidFill>
              </a:rPr>
              <a:t>1. </a:t>
            </a:r>
            <a:r>
              <a:rPr lang="tr-TR" altLang="tr-TR" sz="2800" b="1" dirty="0" err="1" smtClean="0">
                <a:solidFill>
                  <a:srgbClr val="3333CC"/>
                </a:solidFill>
              </a:rPr>
              <a:t>Bisküi</a:t>
            </a:r>
            <a:r>
              <a:rPr lang="tr-TR" altLang="tr-TR" sz="2800" b="1" dirty="0" smtClean="0">
                <a:solidFill>
                  <a:srgbClr val="3333CC"/>
                </a:solidFill>
              </a:rPr>
              <a:t> Fırınları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99408" y="4003259"/>
            <a:ext cx="8069917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800" b="1" dirty="0">
                <a:solidFill>
                  <a:srgbClr val="000000"/>
                </a:solidFill>
              </a:rPr>
              <a:t>	</a:t>
            </a:r>
            <a:r>
              <a:rPr lang="tr-TR" altLang="tr-TR" sz="2600" dirty="0" smtClean="0">
                <a:solidFill>
                  <a:srgbClr val="000000"/>
                </a:solidFill>
              </a:rPr>
              <a:t>L= Fırın boyu (m.) </a:t>
            </a: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b= Fırın genişliği (m.) (kenar boşlukları dahil) </a:t>
            </a: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T= Pişirme süresi (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dk</a:t>
            </a:r>
            <a:r>
              <a:rPr lang="tr-TR" altLang="tr-TR" sz="2600" dirty="0" smtClean="0">
                <a:solidFill>
                  <a:srgbClr val="000000"/>
                </a:solidFill>
              </a:rPr>
              <a:t>)</a:t>
            </a:r>
            <a:endParaRPr lang="tr-TR" altLang="tr-TR" sz="2200" dirty="0" smtClean="0">
              <a:solidFill>
                <a:srgbClr val="000000"/>
              </a:solidFill>
            </a:endParaRP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tr-TR" altLang="tr-TR" sz="2200" dirty="0" smtClean="0">
              <a:solidFill>
                <a:srgbClr val="000000"/>
              </a:solidFill>
            </a:endParaRP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200" dirty="0" smtClean="0">
                <a:solidFill>
                  <a:srgbClr val="000000"/>
                </a:solidFill>
              </a:rPr>
              <a:t> </a:t>
            </a: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1.224= 60 (</a:t>
            </a:r>
            <a:r>
              <a:rPr lang="tr-TR" altLang="tr-TR" sz="2600" dirty="0" err="1" smtClean="0">
                <a:solidFill>
                  <a:srgbClr val="000000"/>
                </a:solidFill>
              </a:rPr>
              <a:t>dk</a:t>
            </a:r>
            <a:r>
              <a:rPr lang="tr-TR" altLang="tr-TR" sz="2600" dirty="0" smtClean="0">
                <a:solidFill>
                  <a:srgbClr val="000000"/>
                </a:solidFill>
              </a:rPr>
              <a:t>/saat) x 24 (saat/gün) x % 85</a:t>
            </a: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1908175" y="1412776"/>
            <a:ext cx="6551613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600" b="1" dirty="0" smtClean="0">
                <a:solidFill>
                  <a:srgbClr val="3333CC"/>
                </a:solidFill>
              </a:rPr>
              <a:t>a- Tünel veya pasaj fırın kapasitesi (TF) </a:t>
            </a:r>
          </a:p>
        </p:txBody>
      </p:sp>
      <p:sp>
        <p:nvSpPr>
          <p:cNvPr id="8" name="Rounded Rectangle 4"/>
          <p:cNvSpPr/>
          <p:nvPr/>
        </p:nvSpPr>
        <p:spPr>
          <a:xfrm>
            <a:off x="539750" y="2505017"/>
            <a:ext cx="8029575" cy="648791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3200" b="1" dirty="0">
                <a:solidFill>
                  <a:schemeClr val="bg1"/>
                </a:solidFill>
              </a:rPr>
              <a:t>TF= (1.440 x n) / B (m</a:t>
            </a:r>
            <a:r>
              <a:rPr lang="tr-TR" altLang="tr-TR" sz="3200" b="1" baseline="30000" dirty="0">
                <a:solidFill>
                  <a:schemeClr val="bg1"/>
                </a:solidFill>
              </a:rPr>
              <a:t>2</a:t>
            </a:r>
            <a:r>
              <a:rPr lang="tr-TR" altLang="tr-TR" sz="3200" b="1" dirty="0">
                <a:solidFill>
                  <a:schemeClr val="bg1"/>
                </a:solidFill>
              </a:rPr>
              <a:t>/gün) </a:t>
            </a:r>
            <a:endParaRPr lang="tr-TR" altLang="tr-TR" sz="3200" dirty="0">
              <a:solidFill>
                <a:schemeClr val="bg1"/>
              </a:solidFill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468313" y="5265143"/>
            <a:ext cx="8101012" cy="648791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3200" b="1" dirty="0">
                <a:solidFill>
                  <a:schemeClr val="bg1"/>
                </a:solidFill>
              </a:rPr>
              <a:t>RF= (1.224 x L x b) / T (m</a:t>
            </a:r>
            <a:r>
              <a:rPr lang="tr-TR" altLang="tr-TR" sz="3200" b="1" baseline="30000" dirty="0">
                <a:solidFill>
                  <a:schemeClr val="bg1"/>
                </a:solidFill>
              </a:rPr>
              <a:t>2</a:t>
            </a:r>
            <a:r>
              <a:rPr lang="tr-TR" altLang="tr-TR" sz="3200" b="1" dirty="0">
                <a:solidFill>
                  <a:schemeClr val="bg1"/>
                </a:solidFill>
              </a:rPr>
              <a:t>/gün) </a:t>
            </a:r>
            <a:endParaRPr lang="tr-TR" altLang="tr-TR" sz="3200" dirty="0">
              <a:solidFill>
                <a:schemeClr val="bg1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</p:spTree>
    <p:extLst>
      <p:ext uri="{BB962C8B-B14F-4D97-AF65-F5344CB8AC3E}">
        <p14:creationId xmlns:p14="http://schemas.microsoft.com/office/powerpoint/2010/main" val="1546354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468313" y="1125538"/>
            <a:ext cx="8029575" cy="194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Blip>
                <a:blip r:embed="rId3"/>
              </a:buBlip>
            </a:pPr>
            <a:r>
              <a:rPr lang="tr-TR" altLang="tr-TR" sz="2600" dirty="0" smtClean="0">
                <a:solidFill>
                  <a:srgbClr val="000000"/>
                </a:solidFill>
              </a:rPr>
              <a:t> 1.000 m</a:t>
            </a:r>
            <a:r>
              <a:rPr lang="tr-TR" altLang="tr-TR" sz="2600" baseline="30000" dirty="0" smtClean="0">
                <a:solidFill>
                  <a:srgbClr val="000000"/>
                </a:solidFill>
              </a:rPr>
              <a:t>2</a:t>
            </a:r>
            <a:r>
              <a:rPr lang="tr-TR" altLang="tr-TR" sz="2600" dirty="0" smtClean="0">
                <a:solidFill>
                  <a:srgbClr val="000000"/>
                </a:solidFill>
              </a:rPr>
              <a:t> mamul yer karosu için gerekli ham madde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- Tek pişirim için = </a:t>
            </a:r>
            <a:r>
              <a:rPr lang="tr-TR" altLang="tr-TR" sz="2600" b="1" dirty="0" smtClean="0">
                <a:solidFill>
                  <a:srgbClr val="FF0000"/>
                </a:solidFill>
              </a:rPr>
              <a:t>22.973 </a:t>
            </a:r>
            <a:r>
              <a:rPr lang="tr-TR" altLang="tr-TR" sz="2600" b="1" dirty="0">
                <a:solidFill>
                  <a:srgbClr val="FF0000"/>
                </a:solidFill>
              </a:rPr>
              <a:t>K</a:t>
            </a:r>
            <a:r>
              <a:rPr lang="tr-TR" altLang="tr-TR" sz="2600" b="1" dirty="0" smtClean="0">
                <a:solidFill>
                  <a:srgbClr val="FF0000"/>
                </a:solidFill>
              </a:rPr>
              <a:t>g</a:t>
            </a:r>
            <a:endParaRPr lang="tr-TR" altLang="tr-TR" sz="2600" dirty="0" smtClean="0">
              <a:solidFill>
                <a:srgbClr val="FF0000"/>
              </a:solidFill>
            </a:endParaRP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tr-TR" altLang="tr-TR" sz="2600" dirty="0" smtClean="0">
                <a:solidFill>
                  <a:srgbClr val="000000"/>
                </a:solidFill>
              </a:rPr>
              <a:t>	- Çift pişirim için = </a:t>
            </a:r>
            <a:r>
              <a:rPr lang="tr-TR" altLang="tr-TR" sz="2600" b="1" dirty="0" smtClean="0">
                <a:solidFill>
                  <a:srgbClr val="FF0000"/>
                </a:solidFill>
              </a:rPr>
              <a:t>26.593 </a:t>
            </a:r>
            <a:r>
              <a:rPr lang="tr-TR" altLang="tr-TR" sz="2600" b="1" dirty="0">
                <a:solidFill>
                  <a:srgbClr val="FF0000"/>
                </a:solidFill>
              </a:rPr>
              <a:t>K</a:t>
            </a:r>
            <a:r>
              <a:rPr lang="tr-TR" altLang="tr-TR" sz="2600" b="1" dirty="0" smtClean="0">
                <a:solidFill>
                  <a:srgbClr val="FF0000"/>
                </a:solidFill>
              </a:rPr>
              <a:t>g 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Blip>
                <a:blip r:embed="rId3"/>
              </a:buBlip>
            </a:pPr>
            <a:r>
              <a:rPr lang="tr-TR" altLang="tr-TR" sz="2600" dirty="0" smtClean="0">
                <a:solidFill>
                  <a:srgbClr val="000000"/>
                </a:solidFill>
              </a:rPr>
              <a:t> 1.000 m</a:t>
            </a:r>
            <a:r>
              <a:rPr lang="tr-TR" altLang="tr-TR" sz="2600" baseline="30000" dirty="0" smtClean="0">
                <a:solidFill>
                  <a:srgbClr val="000000"/>
                </a:solidFill>
              </a:rPr>
              <a:t>2</a:t>
            </a:r>
            <a:r>
              <a:rPr lang="tr-TR" altLang="tr-TR" sz="2600" dirty="0" smtClean="0">
                <a:solidFill>
                  <a:srgbClr val="000000"/>
                </a:solidFill>
              </a:rPr>
              <a:t> mamul 6 mm. Duvar Karosu (karo fayans) için gerekli ham madde 	= </a:t>
            </a:r>
            <a:r>
              <a:rPr lang="tr-TR" altLang="tr-TR" sz="2600" b="1" dirty="0" smtClean="0">
                <a:solidFill>
                  <a:srgbClr val="FF0000"/>
                </a:solidFill>
              </a:rPr>
              <a:t>13.939 Kg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468313" y="3067050"/>
            <a:ext cx="792003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marL="2057400" indent="-228600"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marL="2057400"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marL="2057400"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b="1" dirty="0" smtClean="0">
                <a:solidFill>
                  <a:srgbClr val="3333CC"/>
                </a:solidFill>
              </a:rPr>
              <a:t>Sır İhtiyacı Hesabı</a:t>
            </a:r>
            <a:r>
              <a:rPr lang="tr-TR" altLang="tr-TR" dirty="0" smtClean="0">
                <a:solidFill>
                  <a:srgbClr val="3333CC"/>
                </a:solidFill>
              </a:rPr>
              <a:t> 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468313" y="476250"/>
            <a:ext cx="78486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marL="2057400" indent="-228600"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marL="2057400"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marL="2057400"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b="1" dirty="0" smtClean="0">
                <a:solidFill>
                  <a:srgbClr val="3333CC"/>
                </a:solidFill>
              </a:rPr>
              <a:t>Ham Madde İhtiyacı Hesabı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539750" y="3587750"/>
            <a:ext cx="802957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Blip>
                <a:blip r:embed="rId3"/>
              </a:buBlip>
            </a:pPr>
            <a:r>
              <a:rPr lang="tr-TR" altLang="tr-TR" sz="26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600" dirty="0" smtClean="0">
                <a:solidFill>
                  <a:srgbClr val="000000"/>
                </a:solidFill>
              </a:rPr>
              <a:t>1.000 m</a:t>
            </a:r>
            <a:r>
              <a:rPr lang="tr-TR" altLang="tr-TR" sz="2600" baseline="30000" dirty="0" smtClean="0">
                <a:solidFill>
                  <a:srgbClr val="000000"/>
                </a:solidFill>
              </a:rPr>
              <a:t>2</a:t>
            </a:r>
            <a:r>
              <a:rPr lang="tr-TR" altLang="tr-TR" sz="2600" dirty="0" smtClean="0">
                <a:solidFill>
                  <a:srgbClr val="000000"/>
                </a:solidFill>
              </a:rPr>
              <a:t> Mamul Yer Karosu İçin = </a:t>
            </a:r>
            <a:r>
              <a:rPr lang="tr-TR" altLang="tr-TR" sz="2600" b="1" dirty="0" smtClean="0">
                <a:solidFill>
                  <a:srgbClr val="FF0000"/>
                </a:solidFill>
              </a:rPr>
              <a:t>1.407 Kg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Blip>
                <a:blip r:embed="rId3"/>
              </a:buBlip>
            </a:pPr>
            <a:r>
              <a:rPr lang="tr-TR" altLang="tr-TR" sz="2600" dirty="0" smtClean="0">
                <a:solidFill>
                  <a:srgbClr val="000000"/>
                </a:solidFill>
              </a:rPr>
              <a:t> 1.000 m</a:t>
            </a:r>
            <a:r>
              <a:rPr lang="tr-TR" altLang="tr-TR" sz="2600" baseline="30000" dirty="0" smtClean="0">
                <a:solidFill>
                  <a:srgbClr val="000000"/>
                </a:solidFill>
              </a:rPr>
              <a:t>2</a:t>
            </a:r>
            <a:r>
              <a:rPr lang="tr-TR" altLang="tr-TR" sz="2600" dirty="0" smtClean="0">
                <a:solidFill>
                  <a:srgbClr val="000000"/>
                </a:solidFill>
              </a:rPr>
              <a:t> Mamul 6 mm. Karo fayans İçin= </a:t>
            </a:r>
            <a:r>
              <a:rPr lang="tr-TR" altLang="tr-TR" sz="2600" b="1" dirty="0" smtClean="0">
                <a:solidFill>
                  <a:srgbClr val="FF0000"/>
                </a:solidFill>
              </a:rPr>
              <a:t>1.087 Kg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</p:spTree>
    <p:extLst>
      <p:ext uri="{BB962C8B-B14F-4D97-AF65-F5344CB8AC3E}">
        <p14:creationId xmlns:p14="http://schemas.microsoft.com/office/powerpoint/2010/main" val="37309576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2376264"/>
          </a:xfrm>
        </p:spPr>
        <p:txBody>
          <a:bodyPr>
            <a:noAutofit/>
          </a:bodyPr>
          <a:lstStyle/>
          <a:p>
            <a:pPr algn="ctr"/>
            <a:r>
              <a:rPr lang="da-D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Pişmiş </a:t>
            </a:r>
            <a:r>
              <a:rPr lang="da-D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Kilden Yapı Gereçleri</a:t>
            </a:r>
            <a:br>
              <a:rPr lang="da-D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Kiremit </a:t>
            </a:r>
            <a:r>
              <a:rPr lang="da-D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 Tuğla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12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Alt Başlık"/>
          <p:cNvSpPr txBox="1">
            <a:spLocks/>
          </p:cNvSpPr>
          <p:nvPr/>
        </p:nvSpPr>
        <p:spPr>
          <a:xfrm>
            <a:off x="1115616" y="4869160"/>
            <a:ext cx="655272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lang="tr-T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A. Müjdat BAYRAMOĞLU</a:t>
            </a:r>
          </a:p>
          <a:p>
            <a:r>
              <a:rPr lang="tr-TR" sz="3600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Metalurji</a:t>
            </a:r>
            <a:r>
              <a:rPr lang="tr-TR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Mühendisi</a:t>
            </a:r>
            <a:endParaRPr lang="en-US" sz="3600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84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446112" y="1197968"/>
            <a:ext cx="8029575" cy="5101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r>
              <a:rPr lang="tr-TR" sz="2800" dirty="0" smtClean="0"/>
              <a:t> </a:t>
            </a:r>
            <a:r>
              <a:rPr lang="tr-TR" sz="2600" dirty="0" smtClean="0"/>
              <a:t>Tuğla </a:t>
            </a:r>
            <a:r>
              <a:rPr lang="tr-TR" sz="2600" dirty="0"/>
              <a:t>ve Kiremit üretimi 4 aşamadan </a:t>
            </a:r>
            <a:r>
              <a:rPr lang="tr-TR" sz="2600" dirty="0" smtClean="0"/>
              <a:t>oluşur: Toprak </a:t>
            </a:r>
            <a:r>
              <a:rPr lang="tr-TR" sz="2600" dirty="0"/>
              <a:t>hazırlama ve çamur </a:t>
            </a:r>
            <a:r>
              <a:rPr lang="tr-TR" sz="2600" dirty="0" smtClean="0"/>
              <a:t>karma, Şekillendirme </a:t>
            </a:r>
            <a:r>
              <a:rPr lang="tr-TR" sz="2600" dirty="0"/>
              <a:t>(Presler</a:t>
            </a:r>
            <a:r>
              <a:rPr lang="tr-TR" sz="2600" dirty="0" smtClean="0"/>
              <a:t>), Kurutma, Pişirme.</a:t>
            </a:r>
            <a:r>
              <a:rPr lang="tr-TR" altLang="tr-TR" sz="2600" dirty="0" smtClean="0">
                <a:solidFill>
                  <a:srgbClr val="000000"/>
                </a:solidFill>
              </a:rPr>
              <a:t> 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r>
              <a:rPr lang="tr-TR" altLang="tr-TR" sz="2600" dirty="0">
                <a:solidFill>
                  <a:srgbClr val="000000"/>
                </a:solidFill>
              </a:rPr>
              <a:t> </a:t>
            </a:r>
            <a:r>
              <a:rPr lang="tr-TR" altLang="tr-TR" sz="2600" dirty="0" smtClean="0"/>
              <a:t>Kapasite </a:t>
            </a:r>
            <a:r>
              <a:rPr lang="tr-TR" altLang="tr-TR" sz="2600" dirty="0"/>
              <a:t>için pişirme </a:t>
            </a:r>
            <a:r>
              <a:rPr lang="tr-TR" altLang="tr-TR" sz="2600" dirty="0" smtClean="0"/>
              <a:t>fırınları hacimleri </a:t>
            </a:r>
            <a:r>
              <a:rPr lang="tr-TR" altLang="tr-TR" sz="2600" dirty="0"/>
              <a:t>esas alınır.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r>
              <a:rPr lang="tr-TR" altLang="tr-TR" sz="2600" dirty="0" smtClean="0"/>
              <a:t> </a:t>
            </a:r>
            <a:r>
              <a:rPr lang="tr-TR" altLang="tr-TR" sz="2600" dirty="0"/>
              <a:t>a) </a:t>
            </a:r>
            <a:r>
              <a:rPr lang="tr-TR" altLang="tr-TR" sz="2600" dirty="0" err="1"/>
              <a:t>Hoffman</a:t>
            </a:r>
            <a:r>
              <a:rPr lang="tr-TR" altLang="tr-TR" sz="2600" dirty="0"/>
              <a:t> veya Zikzak fırınlarda: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altLang="tr-TR" sz="2600" dirty="0" smtClean="0"/>
              <a:t>1 m</a:t>
            </a:r>
            <a:r>
              <a:rPr lang="tr-TR" altLang="tr-TR" sz="2600" baseline="30000" dirty="0" smtClean="0"/>
              <a:t>3</a:t>
            </a:r>
            <a:r>
              <a:rPr lang="tr-TR" altLang="tr-TR" sz="2600" dirty="0" smtClean="0"/>
              <a:t> </a:t>
            </a:r>
            <a:r>
              <a:rPr lang="tr-TR" altLang="tr-TR" sz="2600" dirty="0"/>
              <a:t>fırın hacmine 120-140 Adet tuğla veya </a:t>
            </a:r>
            <a:r>
              <a:rPr lang="tr-TR" altLang="tr-TR" sz="2600" dirty="0" smtClean="0"/>
              <a:t>kiremit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altLang="tr-TR" sz="2600" dirty="0" smtClean="0"/>
              <a:t>1 Ayda 4 - 9 şarj yapılacağı kabul edilir.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altLang="tr-TR" sz="2600" dirty="0" smtClean="0"/>
              <a:t>Sun’i </a:t>
            </a:r>
            <a:r>
              <a:rPr lang="tr-TR" altLang="tr-TR" sz="2600" dirty="0"/>
              <a:t>kurutma </a:t>
            </a:r>
            <a:r>
              <a:rPr lang="tr-TR" altLang="tr-TR" sz="2600" dirty="0" smtClean="0"/>
              <a:t>varsa: 10 - 12; Yoksa</a:t>
            </a:r>
            <a:r>
              <a:rPr lang="tr-TR" altLang="tr-TR" sz="2600" dirty="0"/>
              <a:t>: 8-10 </a:t>
            </a:r>
            <a:r>
              <a:rPr lang="tr-TR" altLang="tr-TR" sz="2600" dirty="0" smtClean="0"/>
              <a:t>ay/yıl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sz="2800" dirty="0" smtClean="0"/>
              <a:t>Suni </a:t>
            </a:r>
            <a:r>
              <a:rPr lang="tr-TR" sz="2800" dirty="0"/>
              <a:t>kurutması bulunan fabrikalar </a:t>
            </a:r>
            <a:r>
              <a:rPr lang="tr-TR" sz="2800" dirty="0" smtClean="0"/>
              <a:t>için kapasite: 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endParaRPr lang="tr-TR" sz="2800" dirty="0"/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endParaRPr lang="tr-TR" sz="2800" dirty="0" smtClean="0"/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sz="2800" dirty="0"/>
              <a:t>Suni kurutması </a:t>
            </a:r>
            <a:r>
              <a:rPr lang="tr-TR" sz="2800" dirty="0" smtClean="0"/>
              <a:t>olmayan </a:t>
            </a:r>
            <a:r>
              <a:rPr lang="tr-TR" sz="2800" dirty="0"/>
              <a:t>fabrikalar için kapasite</a:t>
            </a:r>
            <a:r>
              <a:rPr lang="tr-TR" sz="2800" dirty="0" smtClean="0"/>
              <a:t>: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tr-TR" sz="2800" dirty="0" smtClean="0"/>
              <a:t> </a:t>
            </a:r>
            <a:endParaRPr lang="tr-TR" sz="2800" dirty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467816" y="3573463"/>
            <a:ext cx="7848600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marL="2057400" indent="-228600"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marL="2057400"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marL="2057400"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marL="457200" indent="-457200"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endParaRPr lang="tr-TR" altLang="tr-TR" b="1" dirty="0">
              <a:solidFill>
                <a:srgbClr val="3333CC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67816" y="548680"/>
            <a:ext cx="784860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marL="2057400" indent="-228600"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marL="2057400"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marL="2057400"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b="1" dirty="0" smtClean="0">
                <a:solidFill>
                  <a:srgbClr val="3333CC"/>
                </a:solidFill>
              </a:rPr>
              <a:t>Kiremit </a:t>
            </a:r>
            <a:r>
              <a:rPr lang="tr-TR" altLang="tr-TR" b="1" dirty="0">
                <a:solidFill>
                  <a:srgbClr val="3333CC"/>
                </a:solidFill>
              </a:rPr>
              <a:t>ve </a:t>
            </a:r>
            <a:r>
              <a:rPr lang="tr-TR" altLang="tr-TR" b="1" dirty="0" smtClean="0">
                <a:solidFill>
                  <a:srgbClr val="3333CC"/>
                </a:solidFill>
              </a:rPr>
              <a:t>Tuğla - I </a:t>
            </a:r>
          </a:p>
        </p:txBody>
      </p:sp>
      <p:sp>
        <p:nvSpPr>
          <p:cNvPr id="6" name="Rounded Rectangle 4"/>
          <p:cNvSpPr/>
          <p:nvPr/>
        </p:nvSpPr>
        <p:spPr>
          <a:xfrm>
            <a:off x="467816" y="4725144"/>
            <a:ext cx="8101012" cy="648791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400" b="1" dirty="0" smtClean="0">
                <a:solidFill>
                  <a:schemeClr val="bg1"/>
                </a:solidFill>
              </a:rPr>
              <a:t>K </a:t>
            </a:r>
            <a:r>
              <a:rPr lang="tr-TR" altLang="tr-TR" sz="2400" b="1" dirty="0">
                <a:solidFill>
                  <a:schemeClr val="bg1"/>
                </a:solidFill>
              </a:rPr>
              <a:t>(Adet/Yıl) = Fırın Hacmi (m3) x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(4 – 9) </a:t>
            </a:r>
            <a:r>
              <a:rPr lang="tr-TR" altLang="tr-TR" sz="2400" b="1" dirty="0">
                <a:solidFill>
                  <a:schemeClr val="bg1"/>
                </a:solidFill>
              </a:rPr>
              <a:t>x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(120-140) x (10 – 12)</a:t>
            </a:r>
            <a:endParaRPr lang="tr-TR" altLang="tr-TR" sz="2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503238" y="5788989"/>
            <a:ext cx="8101012" cy="648791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400" b="1" dirty="0" smtClean="0">
                <a:solidFill>
                  <a:schemeClr val="bg1"/>
                </a:solidFill>
              </a:rPr>
              <a:t>K </a:t>
            </a:r>
            <a:r>
              <a:rPr lang="tr-TR" altLang="tr-TR" sz="2400" b="1" dirty="0">
                <a:solidFill>
                  <a:schemeClr val="bg1"/>
                </a:solidFill>
              </a:rPr>
              <a:t>(Adet/Yıl) = Fırın Hacmi (m3) x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(4 – 9) </a:t>
            </a:r>
            <a:r>
              <a:rPr lang="tr-TR" altLang="tr-TR" sz="2400" b="1" dirty="0">
                <a:solidFill>
                  <a:schemeClr val="bg1"/>
                </a:solidFill>
              </a:rPr>
              <a:t>x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(120-140) x (8 – 10)</a:t>
            </a:r>
            <a:endParaRPr lang="tr-TR" altLang="tr-T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209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446112" y="1197968"/>
            <a:ext cx="8029575" cy="487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r>
              <a:rPr lang="tr-TR" sz="3200" dirty="0"/>
              <a:t> </a:t>
            </a:r>
            <a:r>
              <a:rPr lang="tr-TR" sz="2800" dirty="0"/>
              <a:t>b) Tünel fırınlarda: Tünel fırınlarda günde 24 saat, yılda 330 iş günü esas alınarak kapasite </a:t>
            </a:r>
            <a:r>
              <a:rPr lang="tr-TR" sz="2800" dirty="0" smtClean="0"/>
              <a:t>hesaplanır.</a:t>
            </a:r>
            <a:r>
              <a:rPr lang="tr-TR" altLang="tr-TR" sz="2800" dirty="0" smtClean="0">
                <a:solidFill>
                  <a:srgbClr val="000000"/>
                </a:solidFill>
              </a:rPr>
              <a:t> 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 sz="2800" dirty="0" smtClean="0">
              <a:solidFill>
                <a:srgbClr val="000000"/>
              </a:solidFill>
            </a:endParaRP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 sz="2800" dirty="0">
              <a:solidFill>
                <a:srgbClr val="000000"/>
              </a:solidFill>
            </a:endParaRP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r>
              <a:rPr lang="tr-TR" altLang="tr-TR" sz="2800" dirty="0">
                <a:solidFill>
                  <a:srgbClr val="000000"/>
                </a:solidFill>
              </a:rPr>
              <a:t> </a:t>
            </a:r>
            <a:r>
              <a:rPr lang="tr-TR" altLang="tr-TR" sz="2600" dirty="0" smtClean="0"/>
              <a:t>Toprak ihtiyacı:</a:t>
            </a:r>
            <a:endParaRPr lang="tr-TR" altLang="tr-TR" sz="2600" dirty="0"/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endParaRPr lang="tr-TR" altLang="tr-TR" sz="2600" dirty="0" smtClean="0"/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endParaRPr lang="tr-TR" altLang="tr-TR" sz="2600" dirty="0" smtClean="0"/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 sz="2600" dirty="0" smtClean="0"/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r>
              <a:rPr lang="tr-TR" altLang="tr-TR" sz="2600" dirty="0" smtClean="0"/>
              <a:t> Kömür </a:t>
            </a:r>
            <a:r>
              <a:rPr lang="tr-TR" altLang="tr-TR" sz="2600" dirty="0"/>
              <a:t>ihtiyacı: </a:t>
            </a:r>
            <a:r>
              <a:rPr lang="tr-TR" altLang="tr-TR" sz="2600" dirty="0" smtClean="0"/>
              <a:t>Tuğla: 2,8 kg</a:t>
            </a:r>
            <a:r>
              <a:rPr lang="tr-TR" altLang="tr-TR" sz="2600" dirty="0"/>
              <a:t>./</a:t>
            </a:r>
            <a:r>
              <a:rPr lang="tr-TR" altLang="tr-TR" sz="2600" dirty="0" smtClean="0"/>
              <a:t>adet; </a:t>
            </a:r>
            <a:r>
              <a:rPr lang="tr-TR" altLang="tr-TR" sz="2800" dirty="0" smtClean="0"/>
              <a:t>Kiremit:</a:t>
            </a:r>
            <a:r>
              <a:rPr lang="tr-TR" sz="2800" dirty="0" smtClean="0"/>
              <a:t> </a:t>
            </a:r>
            <a:r>
              <a:rPr lang="tr-TR" sz="2800" dirty="0"/>
              <a:t>3 </a:t>
            </a:r>
            <a:r>
              <a:rPr lang="tr-TR" sz="2800" dirty="0" smtClean="0"/>
              <a:t>kg/adet</a:t>
            </a:r>
            <a:endParaRPr lang="tr-TR" altLang="tr-TR" sz="2600" dirty="0" smtClean="0"/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Blip>
                <a:blip r:embed="rId3"/>
              </a:buBlip>
            </a:pPr>
            <a:r>
              <a:rPr lang="tr-TR" sz="2800" dirty="0" smtClean="0"/>
              <a:t> Suni </a:t>
            </a:r>
            <a:r>
              <a:rPr lang="tr-TR" sz="2800" dirty="0"/>
              <a:t>kurutması bulunmayan firmalarda</a:t>
            </a:r>
            <a:r>
              <a:rPr lang="tr-TR" sz="2800" dirty="0" smtClean="0"/>
              <a:t>;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sz="2800" dirty="0"/>
              <a:t>1 kg pişmiş tuğla </a:t>
            </a:r>
            <a:r>
              <a:rPr lang="tr-TR" sz="2800" dirty="0" smtClean="0"/>
              <a:t>için: 320 – 400 </a:t>
            </a:r>
            <a:r>
              <a:rPr lang="tr-TR" sz="2800" dirty="0" err="1" smtClean="0"/>
              <a:t>kCal</a:t>
            </a:r>
            <a:r>
              <a:rPr lang="tr-TR" sz="2800" dirty="0" smtClean="0"/>
              <a:t>/Kg,</a:t>
            </a:r>
          </a:p>
          <a:p>
            <a:pPr marL="914400" lvl="1" indent="-4572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tr-TR" sz="2800" dirty="0" smtClean="0"/>
              <a:t>1 </a:t>
            </a:r>
            <a:r>
              <a:rPr lang="tr-TR" sz="2800" dirty="0"/>
              <a:t>kg pişmiş kiremit </a:t>
            </a:r>
            <a:r>
              <a:rPr lang="tr-TR" sz="2800" dirty="0" smtClean="0"/>
              <a:t>için: 250 – 400 </a:t>
            </a:r>
            <a:r>
              <a:rPr lang="tr-TR" sz="2800" dirty="0" err="1" smtClean="0"/>
              <a:t>kCal</a:t>
            </a:r>
            <a:r>
              <a:rPr lang="tr-TR" sz="2800" dirty="0" smtClean="0"/>
              <a:t>/Kg</a:t>
            </a:r>
            <a:endParaRPr lang="tr-TR" altLang="tr-TR" sz="2600" dirty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467816" y="3573463"/>
            <a:ext cx="7848600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marL="2057400" indent="-228600"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marL="2057400"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marL="2057400"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marL="457200" indent="-457200"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endParaRPr lang="tr-TR" altLang="tr-TR" b="1" dirty="0">
              <a:solidFill>
                <a:srgbClr val="3333CC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53744" y="19758"/>
            <a:ext cx="3762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schemeClr val="tx2"/>
                </a:solidFill>
              </a:rPr>
              <a:t>    </a:t>
            </a:r>
            <a:r>
              <a:rPr lang="tr-TR" sz="1600" dirty="0" smtClean="0">
                <a:solidFill>
                  <a:schemeClr val="accent6"/>
                </a:solidFill>
              </a:rPr>
              <a:t>Reel </a:t>
            </a:r>
            <a:r>
              <a:rPr lang="tr-TR" sz="1600" dirty="0">
                <a:solidFill>
                  <a:schemeClr val="accent6"/>
                </a:solidFill>
              </a:rPr>
              <a:t>Sektör Ar-Ge ve Uygulama Dairesi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67816" y="548680"/>
            <a:ext cx="78486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lnSpc>
                <a:spcPct val="10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marL="2057400" indent="-228600" eaLnBrk="0">
              <a:lnSpc>
                <a:spcPct val="102000"/>
              </a:lnSpc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marL="2057400" eaLnBrk="0">
              <a:lnSpc>
                <a:spcPct val="102000"/>
              </a:lnSpc>
              <a:spcAft>
                <a:spcPts val="85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marL="2057400" eaLnBrk="0">
              <a:lnSpc>
                <a:spcPct val="102000"/>
              </a:lnSpc>
              <a:spcAft>
                <a:spcPts val="5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>
              <a:lnSpc>
                <a:spcPct val="102000"/>
              </a:lnSpc>
              <a:spcAft>
                <a:spcPts val="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defTabSz="449263" eaLnBrk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b="1" dirty="0" smtClean="0">
                <a:solidFill>
                  <a:srgbClr val="3333CC"/>
                </a:solidFill>
              </a:rPr>
              <a:t>Kiremit </a:t>
            </a:r>
            <a:r>
              <a:rPr lang="tr-TR" altLang="tr-TR" b="1" dirty="0">
                <a:solidFill>
                  <a:srgbClr val="3333CC"/>
                </a:solidFill>
              </a:rPr>
              <a:t>ve </a:t>
            </a:r>
            <a:r>
              <a:rPr lang="tr-TR" altLang="tr-TR" b="1" dirty="0" smtClean="0">
                <a:solidFill>
                  <a:srgbClr val="3333CC"/>
                </a:solidFill>
              </a:rPr>
              <a:t>Tuğla - II</a:t>
            </a:r>
          </a:p>
        </p:txBody>
      </p:sp>
      <p:sp>
        <p:nvSpPr>
          <p:cNvPr id="6" name="Rounded Rectangle 4"/>
          <p:cNvSpPr/>
          <p:nvPr/>
        </p:nvSpPr>
        <p:spPr>
          <a:xfrm>
            <a:off x="446112" y="2161196"/>
            <a:ext cx="8101012" cy="648791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400" b="1" dirty="0" smtClean="0">
                <a:solidFill>
                  <a:schemeClr val="bg1"/>
                </a:solidFill>
              </a:rPr>
              <a:t>K </a:t>
            </a:r>
            <a:r>
              <a:rPr lang="tr-TR" altLang="tr-TR" sz="2400" b="1" dirty="0">
                <a:solidFill>
                  <a:schemeClr val="bg1"/>
                </a:solidFill>
              </a:rPr>
              <a:t>(Adet/Yıl) =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….. </a:t>
            </a:r>
            <a:r>
              <a:rPr lang="fi-FI" altLang="tr-TR" sz="2400" b="1" dirty="0" smtClean="0">
                <a:solidFill>
                  <a:schemeClr val="bg1"/>
                </a:solidFill>
              </a:rPr>
              <a:t>(</a:t>
            </a:r>
            <a:r>
              <a:rPr lang="fi-FI" altLang="tr-TR" sz="2400" b="1" dirty="0">
                <a:solidFill>
                  <a:schemeClr val="bg1"/>
                </a:solidFill>
              </a:rPr>
              <a:t>adet/saat) x 24 saat x 330 gün</a:t>
            </a:r>
          </a:p>
        </p:txBody>
      </p:sp>
      <p:sp>
        <p:nvSpPr>
          <p:cNvPr id="9" name="Rounded Rectangle 4"/>
          <p:cNvSpPr/>
          <p:nvPr/>
        </p:nvSpPr>
        <p:spPr>
          <a:xfrm>
            <a:off x="467816" y="3284985"/>
            <a:ext cx="8101012" cy="1008112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tr-TR" altLang="tr-TR" sz="2400" b="1" dirty="0">
                <a:solidFill>
                  <a:schemeClr val="bg1"/>
                </a:solidFill>
              </a:rPr>
              <a:t>Tuğla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üretiminde; K </a:t>
            </a:r>
            <a:r>
              <a:rPr lang="tr-TR" altLang="tr-TR" sz="2400" b="1" dirty="0">
                <a:solidFill>
                  <a:schemeClr val="bg1"/>
                </a:solidFill>
              </a:rPr>
              <a:t>(Adet/Yıl) /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285 – 330 = ….. </a:t>
            </a:r>
            <a:r>
              <a:rPr lang="tr-TR" altLang="tr-TR" sz="2400" b="1" dirty="0">
                <a:solidFill>
                  <a:schemeClr val="bg1"/>
                </a:solidFill>
              </a:rPr>
              <a:t>(Ton/yıl) </a:t>
            </a:r>
          </a:p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tr-TR" altLang="tr-TR" sz="2400" b="1" dirty="0">
                <a:solidFill>
                  <a:schemeClr val="bg1"/>
                </a:solidFill>
              </a:rPr>
              <a:t>Kiremit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üretiminde; K </a:t>
            </a:r>
            <a:r>
              <a:rPr lang="tr-TR" altLang="tr-TR" sz="2400" b="1" dirty="0">
                <a:solidFill>
                  <a:schemeClr val="bg1"/>
                </a:solidFill>
              </a:rPr>
              <a:t>(Adet/Yıl) / 260 – </a:t>
            </a:r>
            <a:r>
              <a:rPr lang="tr-TR" altLang="tr-TR" sz="2400" b="1" dirty="0" smtClean="0">
                <a:solidFill>
                  <a:schemeClr val="bg1"/>
                </a:solidFill>
              </a:rPr>
              <a:t>310 </a:t>
            </a:r>
            <a:r>
              <a:rPr lang="tr-TR" altLang="tr-TR" sz="2400" b="1" dirty="0">
                <a:solidFill>
                  <a:schemeClr val="bg1"/>
                </a:solidFill>
              </a:rPr>
              <a:t>= ….. (Ton/yıl) </a:t>
            </a:r>
          </a:p>
        </p:txBody>
      </p:sp>
    </p:spTree>
    <p:extLst>
      <p:ext uri="{BB962C8B-B14F-4D97-AF65-F5344CB8AC3E}">
        <p14:creationId xmlns:p14="http://schemas.microsoft.com/office/powerpoint/2010/main" val="1227020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rsayılan Tasarım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tr-TR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tr-TR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pitchFamily="2" charset="-122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5432</TotalTime>
  <Words>1463</Words>
  <Application>Microsoft Office PowerPoint</Application>
  <PresentationFormat>Ekran Gösterisi (4:3)</PresentationFormat>
  <Paragraphs>243</Paragraphs>
  <Slides>24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6</vt:i4>
      </vt:variant>
      <vt:variant>
        <vt:lpstr>Slayt Başlıkları</vt:lpstr>
      </vt:variant>
      <vt:variant>
        <vt:i4>24</vt:i4>
      </vt:variant>
    </vt:vector>
  </HeadingPairs>
  <TitlesOfParts>
    <vt:vector size="36" baseType="lpstr">
      <vt:lpstr>SimSun</vt:lpstr>
      <vt:lpstr>Arial</vt:lpstr>
      <vt:lpstr>Arial Unicode MS</vt:lpstr>
      <vt:lpstr>Calibri</vt:lpstr>
      <vt:lpstr>Times New Roman</vt:lpstr>
      <vt:lpstr>Wingdings</vt:lpstr>
      <vt:lpstr>Ofis Teması</vt:lpstr>
      <vt:lpstr>2_Ofis Teması</vt:lpstr>
      <vt:lpstr>4_Ofis Teması</vt:lpstr>
      <vt:lpstr>Varsayılan Tasarım</vt:lpstr>
      <vt:lpstr>5_Ofis Teması</vt:lpstr>
      <vt:lpstr>6_Ofis Teması</vt:lpstr>
      <vt:lpstr>Reel Sektör Araştırma Geliştirme ve Uygulama Daire  Başkanlığı  Sanayi Müdürlüğü  METAL OLMAYAN ÜRÜNLER</vt:lpstr>
      <vt:lpstr>Seramik Yer Karosu ve Duvar Karosu</vt:lpstr>
      <vt:lpstr>PowerPoint Sunusu</vt:lpstr>
      <vt:lpstr>PowerPoint Sunusu</vt:lpstr>
      <vt:lpstr>PowerPoint Sunusu</vt:lpstr>
      <vt:lpstr>PowerPoint Sunusu</vt:lpstr>
      <vt:lpstr>Pişmiş Kilden Yapı Gereçleri  Kiremit ve Tuğla</vt:lpstr>
      <vt:lpstr>PowerPoint Sunusu</vt:lpstr>
      <vt:lpstr>PowerPoint Sunusu</vt:lpstr>
      <vt:lpstr>PowerPoint Sunusu</vt:lpstr>
      <vt:lpstr>Çimento, Klinker ve Kireç  Kriterleri</vt:lpstr>
      <vt:lpstr>1- Çimento, Klinker</vt:lpstr>
      <vt:lpstr>2- Kireç Ocakları</vt:lpstr>
      <vt:lpstr>Başka Yerde Sınıflandırılmamış Metal Olmayan Mineral Ürünler</vt:lpstr>
      <vt:lpstr>Beton Eleman Üretimi</vt:lpstr>
      <vt:lpstr>K1 = K1 x Z x 2700 kg/m3 = …. Kg/yıl </vt:lpstr>
      <vt:lpstr>K2 = K2 x Z x 2700 kg/m3 = …. Kg/yıl </vt:lpstr>
      <vt:lpstr>Kırma Taş İmalatı 1</vt:lpstr>
      <vt:lpstr>Üretim Hesabı</vt:lpstr>
      <vt:lpstr>İhtiyaç Maddeleri</vt:lpstr>
      <vt:lpstr> Hazır Beton I  </vt:lpstr>
      <vt:lpstr>Üretim Hesabı</vt:lpstr>
      <vt:lpstr>İhtiyaç Maddeleri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TEPAV R5</dc:creator>
  <cp:lastModifiedBy>ALİ MÜJDAT BAYRAMOĞLU</cp:lastModifiedBy>
  <cp:revision>730</cp:revision>
  <cp:lastPrinted>2014-12-09T12:36:39Z</cp:lastPrinted>
  <dcterms:created xsi:type="dcterms:W3CDTF">2011-03-31T14:58:37Z</dcterms:created>
  <dcterms:modified xsi:type="dcterms:W3CDTF">2018-07-20T08:33:52Z</dcterms:modified>
</cp:coreProperties>
</file>